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530" r:id="rId3"/>
    <p:sldId id="535" r:id="rId5"/>
    <p:sldId id="531" r:id="rId6"/>
    <p:sldId id="596" r:id="rId7"/>
    <p:sldId id="601" r:id="rId8"/>
    <p:sldId id="600" r:id="rId9"/>
    <p:sldId id="674" r:id="rId10"/>
    <p:sldId id="675" r:id="rId11"/>
    <p:sldId id="716" r:id="rId12"/>
    <p:sldId id="717" r:id="rId13"/>
    <p:sldId id="718" r:id="rId14"/>
    <p:sldId id="754" r:id="rId15"/>
    <p:sldId id="755" r:id="rId16"/>
    <p:sldId id="756" r:id="rId17"/>
    <p:sldId id="757" r:id="rId18"/>
    <p:sldId id="758" r:id="rId19"/>
    <p:sldId id="759" r:id="rId20"/>
    <p:sldId id="681" r:id="rId21"/>
    <p:sldId id="682" r:id="rId22"/>
    <p:sldId id="677" r:id="rId23"/>
    <p:sldId id="678" r:id="rId24"/>
    <p:sldId id="679" r:id="rId25"/>
    <p:sldId id="604" r:id="rId26"/>
    <p:sldId id="684" r:id="rId27"/>
    <p:sldId id="685" r:id="rId28"/>
    <p:sldId id="687" r:id="rId29"/>
    <p:sldId id="688" r:id="rId30"/>
    <p:sldId id="689" r:id="rId31"/>
    <p:sldId id="690" r:id="rId32"/>
    <p:sldId id="691" r:id="rId33"/>
    <p:sldId id="692" r:id="rId34"/>
    <p:sldId id="760" r:id="rId35"/>
    <p:sldId id="673" r:id="rId36"/>
    <p:sldId id="693" r:id="rId37"/>
    <p:sldId id="694" r:id="rId38"/>
    <p:sldId id="695" r:id="rId39"/>
    <p:sldId id="696" r:id="rId40"/>
    <p:sldId id="697" r:id="rId41"/>
    <p:sldId id="699" r:id="rId42"/>
    <p:sldId id="798" r:id="rId43"/>
    <p:sldId id="799" r:id="rId44"/>
    <p:sldId id="800" r:id="rId45"/>
    <p:sldId id="801" r:id="rId46"/>
    <p:sldId id="802" r:id="rId47"/>
    <p:sldId id="703" r:id="rId48"/>
    <p:sldId id="704" r:id="rId49"/>
    <p:sldId id="705" r:id="rId50"/>
    <p:sldId id="706" r:id="rId51"/>
    <p:sldId id="707" r:id="rId52"/>
    <p:sldId id="708" r:id="rId53"/>
    <p:sldId id="709" r:id="rId54"/>
  </p:sldIdLst>
  <p:sldSz cx="12190095" cy="685927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09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19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438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3048000" algn="l" defTabSz="121856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3657600" algn="l" defTabSz="121856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4267200" algn="l" defTabSz="121856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4876800" algn="l" defTabSz="121856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EED56C"/>
    <a:srgbClr val="00B0F0"/>
    <a:srgbClr val="BFDBEF"/>
    <a:srgbClr val="FF8174"/>
    <a:srgbClr val="CCD0D1"/>
    <a:srgbClr val="FCFCFC"/>
    <a:srgbClr val="BFEBFB"/>
    <a:srgbClr val="D43E01"/>
    <a:srgbClr val="E8EA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665" autoAdjust="0"/>
    <p:restoredTop sz="94605"/>
  </p:normalViewPr>
  <p:slideViewPr>
    <p:cSldViewPr>
      <p:cViewPr>
        <p:scale>
          <a:sx n="95" d="100"/>
          <a:sy n="95" d="100"/>
        </p:scale>
        <p:origin x="152" y="408"/>
      </p:cViewPr>
      <p:guideLst>
        <p:guide orient="horz" pos="2155"/>
        <p:guide pos="384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4" d="100"/>
          <a:sy n="84" d="100"/>
        </p:scale>
        <p:origin x="-3876" y="-72"/>
      </p:cViewPr>
      <p:guideLst>
        <p:guide orient="horz" pos="2872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/>
          <p:nvPr userDrawn="1"/>
        </p:nvSpPr>
        <p:spPr>
          <a:xfrm>
            <a:off x="11332340" y="322632"/>
            <a:ext cx="487914" cy="28713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sp>
        <p:nvSpPr>
          <p:cNvPr id="6" name="Isosceles Triangle 10"/>
          <p:cNvSpPr/>
          <p:nvPr userDrawn="1"/>
        </p:nvSpPr>
        <p:spPr>
          <a:xfrm rot="10610802">
            <a:off x="11338173" y="421777"/>
            <a:ext cx="488711" cy="261915"/>
          </a:xfrm>
          <a:prstGeom prst="triangl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5"/>
          <p:cNvSpPr txBox="1"/>
          <p:nvPr userDrawn="1"/>
        </p:nvSpPr>
        <p:spPr>
          <a:xfrm>
            <a:off x="11357835" y="273317"/>
            <a:ext cx="449383" cy="467556"/>
          </a:xfrm>
          <a:prstGeom prst="rect">
            <a:avLst/>
          </a:prstGeom>
        </p:spPr>
        <p:txBody>
          <a:bodyPr vert="horz" lIns="0" tIns="0" rIns="0" bIns="60944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300" smtClean="0"/>
            </a:fld>
            <a:endParaRPr lang="en-US" sz="1300"/>
          </a:p>
        </p:txBody>
      </p:sp>
      <p:grpSp>
        <p:nvGrpSpPr>
          <p:cNvPr id="8" name="Group 5"/>
          <p:cNvGrpSpPr/>
          <p:nvPr userDrawn="1"/>
        </p:nvGrpSpPr>
        <p:grpSpPr>
          <a:xfrm>
            <a:off x="10700612" y="6310782"/>
            <a:ext cx="298737" cy="294943"/>
            <a:chOff x="4328868" y="5502988"/>
            <a:chExt cx="500307" cy="493774"/>
          </a:xfrm>
        </p:grpSpPr>
        <p:sp>
          <p:nvSpPr>
            <p:cNvPr id="9" name="Freeform 7">
              <a:hlinkClick r:id="" action="ppaction://hlinkshowjump?jump=previousslide"/>
            </p:cNvPr>
            <p:cNvSpPr/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" name="Freeform 8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11" name="Group 9"/>
          <p:cNvGrpSpPr/>
          <p:nvPr userDrawn="1"/>
        </p:nvGrpSpPr>
        <p:grpSpPr>
          <a:xfrm flipH="1">
            <a:off x="11482230" y="6310782"/>
            <a:ext cx="298737" cy="294943"/>
            <a:chOff x="4328868" y="5502988"/>
            <a:chExt cx="500307" cy="493774"/>
          </a:xfrm>
        </p:grpSpPr>
        <p:sp>
          <p:nvSpPr>
            <p:cNvPr id="12" name="Freeform 10">
              <a:hlinkClick r:id="" action="ppaction://hlinkshowjump?jump=nextslide"/>
            </p:cNvPr>
            <p:cNvSpPr/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3" name="Freeform 11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cxnSp>
        <p:nvCxnSpPr>
          <p:cNvPr id="14" name="Straight Connector 3"/>
          <p:cNvCxnSpPr/>
          <p:nvPr userDrawn="1"/>
        </p:nvCxnSpPr>
        <p:spPr>
          <a:xfrm>
            <a:off x="10974296" y="6461963"/>
            <a:ext cx="507934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3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2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65CCF-6AF6-4ECE-997B-90D7D73A8E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62E0A-CEDE-416C-A32F-15E661A2A3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" y="0"/>
            <a:ext cx="12179586" cy="68595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609600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1219200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828800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2438400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57200" indent="-4572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990600" indent="-3810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524000" indent="-3048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2133600" indent="-3048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743200" indent="-3048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jpe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jpe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jpe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jpeg"/><Relationship Id="rId1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jpeg"/><Relationship Id="rId1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jpeg"/><Relationship Id="rId1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jpeg"/><Relationship Id="rId1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jpeg"/><Relationship Id="rId1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6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0.jpeg"/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jpeg"/><Relationship Id="rId1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jpeg"/><Relationship Id="rId1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image" Target="../media/image2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jpeg"/><Relationship Id="rId1" Type="http://schemas.openxmlformats.org/officeDocument/2006/relationships/image" Target="../media/image2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image" Target="../media/image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jpeg"/><Relationship Id="rId1" Type="http://schemas.openxmlformats.org/officeDocument/2006/relationships/image" Target="../media/image2.pn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jpe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image" Target="../media/image2.png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jpe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595635" y="2257097"/>
            <a:ext cx="5591150" cy="35283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57905" y="2629535"/>
            <a:ext cx="8264525" cy="196088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" name="TextBox 7"/>
          <p:cNvSpPr>
            <a:spLocks noChangeArrowheads="1"/>
          </p:cNvSpPr>
          <p:nvPr/>
        </p:nvSpPr>
        <p:spPr bwMode="auto">
          <a:xfrm>
            <a:off x="3995420" y="3290570"/>
            <a:ext cx="79933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alpha val="7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《家具建模与室内电脑效果图表现》</a:t>
            </a:r>
            <a:endParaRPr lang="zh-CN" altLang="en-US" sz="3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等腰三角形 3"/>
          <p:cNvSpPr/>
          <p:nvPr/>
        </p:nvSpPr>
        <p:spPr>
          <a:xfrm rot="5400000">
            <a:off x="3451233" y="3391704"/>
            <a:ext cx="507514" cy="437512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106"/>
          <p:cNvSpPr txBox="1"/>
          <p:nvPr/>
        </p:nvSpPr>
        <p:spPr>
          <a:xfrm>
            <a:off x="7724140" y="5647055"/>
            <a:ext cx="4098290" cy="42799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r"/>
            <a:r>
              <a:rPr 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cs"/>
                <a:ea typeface="微软雅黑" panose="020B0503020204020204" pitchFamily="34" charset="-122"/>
              </a:rPr>
              <a:t>辽宁林业职业技术学院</a:t>
            </a:r>
            <a:endParaRPr 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+mn-cs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18200" y="4069080"/>
            <a:ext cx="510540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p>
            <a:pPr algn="l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Furniture modeling and indoor computer renderings</a:t>
            </a:r>
            <a:endParaRPr lang="zh-CN" altLang="en-US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9131">
        <p14:vortex dir="r"/>
      </p:transition>
    </mc:Choice>
    <mc:Fallback>
      <p:transition spd="slow" advClick="0" advTm="913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1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1" presetClass="entr" presetSubtype="0" fill="hold" grpId="2" nodeType="afterEffect"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" grpId="1" bldLvl="0" animBg="1"/>
      <p:bldP spid="13" grpId="2" bldLvl="0" animBg="1"/>
      <p:bldP spid="4" grpId="0" animBg="1"/>
      <p:bldP spid="4" grpId="1" animBg="1"/>
      <p:bldP spid="4" grpId="2" bldLvl="0" animBg="1"/>
      <p:bldP spid="8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512060" y="1165860"/>
            <a:ext cx="929195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使用【Rectangle(矩形)】工具，捕捉柜体中间的玻璃隔板，给矩形添加【Extrude（挤出）】命令，挤出数值为180，完成玻璃隔板的制作。并在顶视图调整隔板到适当位置。</a:t>
            </a: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7202170" y="93345"/>
            <a:ext cx="460248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7944485" y="172720"/>
            <a:ext cx="3566160" cy="7004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现代风格组合柜模型的制作</a:t>
            </a:r>
            <a:endParaRPr lang="zh-CN" altLang="en-US" sz="2000" b="1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图片 1" descr="3-4-13捕捉绘制玻璃隔板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6045" y="2346960"/>
            <a:ext cx="4428490" cy="3837940"/>
          </a:xfrm>
          <a:prstGeom prst="rect">
            <a:avLst/>
          </a:prstGeom>
        </p:spPr>
      </p:pic>
      <p:pic>
        <p:nvPicPr>
          <p:cNvPr id="3" name="图片 2" descr="3-4-14挤出数值1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2810" y="2459990"/>
            <a:ext cx="1927225" cy="3725545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344420" y="1165860"/>
            <a:ext cx="945959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点击矩形命令在前视图捕捉绘制柜子门的最外侧，取消勾选二维线面板上方的【Start New Shape（开始新图形）】选项，再次捕捉绘制柜子门的内部轮廓，添加挤出命令，挤出厚度为15。</a:t>
            </a: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7202170" y="93345"/>
            <a:ext cx="460248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7944485" y="172720"/>
            <a:ext cx="3566160" cy="7004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现代风格组合柜模型的制作</a:t>
            </a:r>
            <a:endParaRPr lang="zh-CN" altLang="en-US" sz="2000" b="1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图片 1" descr="3-4-15捕捉绘制柜门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035" y="2283460"/>
            <a:ext cx="2943860" cy="4020185"/>
          </a:xfrm>
          <a:prstGeom prst="rect">
            <a:avLst/>
          </a:prstGeom>
        </p:spPr>
      </p:pic>
      <p:pic>
        <p:nvPicPr>
          <p:cNvPr id="3" name="图片 2" descr="3-4-16 挤出柜门厚度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3995" y="2374900"/>
            <a:ext cx="3418840" cy="3837940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247265" y="1344930"/>
            <a:ext cx="5834380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点击矩形命令在前视图捕捉绘制柜子门的内侧轮廓，并挤出厚度为3mm，完成柜子门玻璃的制作。在顶视图调整玻璃位置到柜门中心。此时柜子制作完成，捕捉复制柜子到下方，完成第二个柜子的制作。</a:t>
            </a: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7202170" y="93345"/>
            <a:ext cx="460248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7944485" y="172720"/>
            <a:ext cx="3566160" cy="7004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现代风格组合柜模型的制作</a:t>
            </a:r>
            <a:endParaRPr lang="zh-CN" altLang="en-US" sz="2000" b="1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图片 1" descr="3-4-17 调整柜门玻璃位置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4425" y="3037840"/>
            <a:ext cx="5560060" cy="2743200"/>
          </a:xfrm>
          <a:prstGeom prst="rect">
            <a:avLst/>
          </a:prstGeom>
        </p:spPr>
      </p:pic>
      <p:pic>
        <p:nvPicPr>
          <p:cNvPr id="3" name="图片 2" descr="3-4-18 捕捉复制柜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515" y="1356360"/>
            <a:ext cx="3620135" cy="4496435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512060" y="1381125"/>
            <a:ext cx="94341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8.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在前视图使用Box命令捕捉横向柜子，在不影响效果的同时，为了方便制作我们一次捕捉三个柜子。厚度为200mm，</a:t>
            </a: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7202170" y="93345"/>
            <a:ext cx="460248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7944485" y="172720"/>
            <a:ext cx="3566160" cy="7004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现代风格组合柜模型的制作</a:t>
            </a:r>
            <a:endParaRPr lang="zh-CN" altLang="en-US" sz="2000" b="1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图片 1" descr="3-4-19捕捉创建横向柜体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655" y="2489835"/>
            <a:ext cx="6544310" cy="2981960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512060" y="1381125"/>
            <a:ext cx="91757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9.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将Box右键【convert to(转换为)】→【Convert to Editable poly (转换为可编辑多边形)】，点击【Connect（加线）】命令，增加两条线。</a:t>
            </a: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7202170" y="93345"/>
            <a:ext cx="460248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7944485" y="172720"/>
            <a:ext cx="3566160" cy="7004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现代风格组合柜模型的制作</a:t>
            </a:r>
            <a:endParaRPr lang="zh-CN" altLang="en-US" sz="2000" b="1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 2" descr="3-4-20给柜体加线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1930" y="2283460"/>
            <a:ext cx="5760085" cy="4101465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512060" y="1381125"/>
            <a:ext cx="899922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10.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进入面层级，选中柜门部分的三个面，添加【Inset（插入）】命令，插入类型为按面插入，这样每个面会按各自的面向内插入。留出柜子之间的间隙。插入数值为2。</a:t>
            </a: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7202170" y="93345"/>
            <a:ext cx="460248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7944485" y="172720"/>
            <a:ext cx="3566160" cy="7004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现代风格组合柜模型的制作</a:t>
            </a:r>
            <a:endParaRPr lang="zh-CN" altLang="en-US" sz="2000" b="1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图片 1" descr="3-4-21 使用插入面命令制作柜门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270" y="2784475"/>
            <a:ext cx="6507480" cy="3473450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512060" y="1381125"/>
            <a:ext cx="911479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11.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保持三个面为选中状态，添加【Extrude(挤出)】命令，挤出数值为15，此时组合柜1制作完成。</a:t>
            </a: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7202170" y="93345"/>
            <a:ext cx="460248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7944485" y="172720"/>
            <a:ext cx="3566160" cy="7004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现代风格组合柜模型的制作</a:t>
            </a:r>
            <a:endParaRPr lang="zh-CN" altLang="en-US" sz="2000" b="1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图片 1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730" y="2431733"/>
            <a:ext cx="4552315" cy="27806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512060" y="1381125"/>
            <a:ext cx="911479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11.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保持三个面为选中状态，添加【Extrude(挤出)】命令，挤出数值为15，此时组合柜1制作完成。使用以上方法完成其余柜子的制作。</a:t>
            </a: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7202170" y="93345"/>
            <a:ext cx="460248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7944485" y="172720"/>
            <a:ext cx="3566160" cy="7004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现代风格组合柜模型的制作</a:t>
            </a:r>
            <a:endParaRPr lang="zh-CN" altLang="en-US" sz="2000" b="1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图片 1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730" y="2431733"/>
            <a:ext cx="4552315" cy="2780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1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1110" y="2351405"/>
            <a:ext cx="3839210" cy="2955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77745" y="1498563"/>
            <a:ext cx="4660490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>
                <a:solidFill>
                  <a:schemeClr val="tx1">
                    <a:alpha val="3000"/>
                  </a:schemeClr>
                </a:solidFill>
                <a:latin typeface="Arial Black" panose="020B0A04020102020204" pitchFamily="34" charset="0"/>
              </a:rPr>
              <a:t>02</a:t>
            </a:r>
            <a:endParaRPr lang="zh-CN" altLang="en-US" sz="23900">
              <a:solidFill>
                <a:schemeClr val="tx1">
                  <a:alpha val="3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任意多边形 5"/>
          <p:cNvSpPr/>
          <p:nvPr/>
        </p:nvSpPr>
        <p:spPr>
          <a:xfrm rot="16200000" flipV="1">
            <a:off x="-2489564" y="2408598"/>
            <a:ext cx="6260239" cy="1443042"/>
          </a:xfrm>
          <a:custGeom>
            <a:avLst/>
            <a:gdLst>
              <a:gd name="connsiteX0" fmla="*/ 6260239 w 6260239"/>
              <a:gd name="connsiteY0" fmla="*/ 1443042 h 1443042"/>
              <a:gd name="connsiteX1" fmla="*/ 6260239 w 6260239"/>
              <a:gd name="connsiteY1" fmla="*/ 1370077 h 1443042"/>
              <a:gd name="connsiteX2" fmla="*/ 3239468 w 6260239"/>
              <a:gd name="connsiteY2" fmla="*/ 0 h 1443042"/>
              <a:gd name="connsiteX3" fmla="*/ 0 w 6260239"/>
              <a:gd name="connsiteY3" fmla="*/ 1443042 h 1443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60239" h="1443042">
                <a:moveTo>
                  <a:pt x="6260239" y="1443042"/>
                </a:moveTo>
                <a:lnTo>
                  <a:pt x="6260239" y="1370077"/>
                </a:lnTo>
                <a:lnTo>
                  <a:pt x="3239468" y="0"/>
                </a:lnTo>
                <a:lnTo>
                  <a:pt x="0" y="1443042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rot="16200000" flipV="1">
            <a:off x="-2557704" y="2938221"/>
            <a:ext cx="6396518" cy="1443041"/>
          </a:xfrm>
          <a:custGeom>
            <a:avLst/>
            <a:gdLst>
              <a:gd name="connsiteX0" fmla="*/ 6396518 w 6396518"/>
              <a:gd name="connsiteY0" fmla="*/ 1443041 h 1443041"/>
              <a:gd name="connsiteX1" fmla="*/ 3214875 w 6396518"/>
              <a:gd name="connsiteY1" fmla="*/ 0 h 1443041"/>
              <a:gd name="connsiteX2" fmla="*/ 0 w 6396518"/>
              <a:gd name="connsiteY2" fmla="*/ 1432086 h 1443041"/>
              <a:gd name="connsiteX3" fmla="*/ 0 w 6396518"/>
              <a:gd name="connsiteY3" fmla="*/ 1443041 h 1443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96518" h="1443041">
                <a:moveTo>
                  <a:pt x="6396518" y="1443041"/>
                </a:moveTo>
                <a:lnTo>
                  <a:pt x="3214875" y="0"/>
                </a:lnTo>
                <a:lnTo>
                  <a:pt x="0" y="1432086"/>
                </a:lnTo>
                <a:lnTo>
                  <a:pt x="0" y="1443041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rot="16200000" flipV="1">
            <a:off x="-529500" y="638885"/>
            <a:ext cx="2419074" cy="1103204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3809311" y="3009214"/>
            <a:ext cx="102235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>
                <a:solidFill>
                  <a:srgbClr val="3A3A3A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02</a:t>
            </a:r>
            <a:endParaRPr lang="zh-CN" altLang="en-US" sz="6000">
              <a:solidFill>
                <a:srgbClr val="3A3A3A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453906" y="2994211"/>
            <a:ext cx="708533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l"/>
            <a:r>
              <a:rPr lang="zh-CN" altLang="en-US" sz="5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3DS MAX摄像机的设置</a:t>
            </a:r>
            <a:endParaRPr lang="zh-CN" altLang="en-US" sz="5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4702132" y="2797432"/>
            <a:ext cx="0" cy="1425775"/>
          </a:xfrm>
          <a:prstGeom prst="line">
            <a:avLst/>
          </a:prstGeom>
          <a:ln>
            <a:solidFill>
              <a:srgbClr val="3A3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圆角矩形 23"/>
          <p:cNvSpPr/>
          <p:nvPr/>
        </p:nvSpPr>
        <p:spPr>
          <a:xfrm>
            <a:off x="7134106" y="4024395"/>
            <a:ext cx="1730273" cy="271612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2700000">
            <a:off x="11716683" y="3016282"/>
            <a:ext cx="950633" cy="950633"/>
          </a:xfrm>
          <a:custGeom>
            <a:avLst/>
            <a:gdLst>
              <a:gd name="connsiteX0" fmla="*/ 0 w 950633"/>
              <a:gd name="connsiteY0" fmla="*/ 0 h 950633"/>
              <a:gd name="connsiteX1" fmla="*/ 950633 w 950633"/>
              <a:gd name="connsiteY1" fmla="*/ 950633 h 950633"/>
              <a:gd name="connsiteX2" fmla="*/ 0 w 950633"/>
              <a:gd name="connsiteY2" fmla="*/ 950633 h 950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0633" h="950633">
                <a:moveTo>
                  <a:pt x="0" y="0"/>
                </a:moveTo>
                <a:lnTo>
                  <a:pt x="950633" y="950633"/>
                </a:lnTo>
                <a:lnTo>
                  <a:pt x="0" y="95063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878">
        <p:random/>
      </p:transition>
    </mc:Choice>
    <mc:Fallback>
      <p:transition spd="slow" advTm="6878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8" presetClass="entr" presetSubtype="9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5" grpId="2"/>
      <p:bldP spid="5" grpId="3"/>
      <p:bldP spid="5" grpId="4"/>
      <p:bldP spid="5" grpId="5"/>
      <p:bldP spid="5" grpId="6"/>
      <p:bldP spid="5" grpId="7"/>
      <p:bldP spid="6" grpId="0" bldLvl="0" animBg="1"/>
      <p:bldP spid="8" grpId="0" bldLvl="0" animBg="1"/>
      <p:bldP spid="18" grpId="0"/>
      <p:bldP spid="18" grpId="1"/>
      <p:bldP spid="18" grpId="2"/>
      <p:bldP spid="18" grpId="3"/>
      <p:bldP spid="21" grpId="0"/>
      <p:bldP spid="21" grpId="1"/>
      <p:bldP spid="21" grpId="2"/>
      <p:bldP spid="24" grpId="0" animBg="1"/>
      <p:bldP spid="24" grpId="1" animBg="1"/>
      <p:bldP spid="24" grpId="2" animBg="1"/>
      <p:bldP spid="24" grpId="3" animBg="1"/>
      <p:bldP spid="24" grpId="4" animBg="1"/>
      <p:bldP spid="24" grpId="5" animBg="1"/>
      <p:bldP spid="24" grpId="6" animBg="1"/>
      <p:bldP spid="24" grpId="7" bldLvl="0" animBg="1"/>
      <p:bldP spid="3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26198" y="594360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3340" y="201168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93" name="组合 92"/>
          <p:cNvGrpSpPr/>
          <p:nvPr/>
        </p:nvGrpSpPr>
        <p:grpSpPr>
          <a:xfrm>
            <a:off x="219075" y="2945130"/>
            <a:ext cx="1512570" cy="520065"/>
            <a:chOff x="863153" y="1896625"/>
            <a:chExt cx="2217717" cy="693789"/>
          </a:xfrm>
          <a:solidFill>
            <a:srgbClr val="0070C0"/>
          </a:solidFill>
        </p:grpSpPr>
        <p:sp>
          <p:nvSpPr>
            <p:cNvPr id="94" name="矩形: 圆角 51"/>
            <p:cNvSpPr/>
            <p:nvPr/>
          </p:nvSpPr>
          <p:spPr>
            <a:xfrm>
              <a:off x="863153" y="1896625"/>
              <a:ext cx="2217717" cy="693789"/>
            </a:xfrm>
            <a:prstGeom prst="roundRect">
              <a:avLst>
                <a:gd name="adj" fmla="val 0"/>
              </a:avLst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/>
              <a:endParaRPr lang="en-US" sz="1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926463" y="1936441"/>
              <a:ext cx="2085511" cy="61416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内容分析</a:t>
              </a:r>
              <a:endPara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8151495" y="93345"/>
            <a:ext cx="3809365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46645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3DS MAX摄像机的设置</a:t>
            </a:r>
            <a:endParaRPr lang="zh-CN" altLang="en-US" sz="2000" b="1" baseline="-3000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32910" y="5527675"/>
            <a:ext cx="365760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p>
            <a:pPr algn="l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任务内容为给场景模型添加摄像机。</a:t>
            </a:r>
            <a:endPara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-2147482500" name="图片 127"/>
          <p:cNvPicPr>
            <a:picLocks noChangeAspect="1"/>
          </p:cNvPicPr>
          <p:nvPr/>
        </p:nvPicPr>
        <p:blipFill>
          <a:blip r:embed="rId2"/>
          <a:srcRect t="1569"/>
          <a:stretch>
            <a:fillRect/>
          </a:stretch>
        </p:blipFill>
        <p:spPr>
          <a:xfrm>
            <a:off x="4133215" y="1636078"/>
            <a:ext cx="3923665" cy="3587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14019"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流程图: 手动输入 2"/>
          <p:cNvSpPr/>
          <p:nvPr/>
        </p:nvSpPr>
        <p:spPr>
          <a:xfrm rot="5400000">
            <a:off x="2286000" y="-243840"/>
            <a:ext cx="2660650" cy="7225030"/>
          </a:xfrm>
          <a:custGeom>
            <a:avLst/>
            <a:gdLst>
              <a:gd name="connsiteX0" fmla="*/ 47 w 10000"/>
              <a:gd name="connsiteY0" fmla="*/ 0 h 10902"/>
              <a:gd name="connsiteX1" fmla="*/ 10000 w 10000"/>
              <a:gd name="connsiteY1" fmla="*/ 902 h 10902"/>
              <a:gd name="connsiteX2" fmla="*/ 10000 w 10000"/>
              <a:gd name="connsiteY2" fmla="*/ 10902 h 10902"/>
              <a:gd name="connsiteX3" fmla="*/ 0 w 10000"/>
              <a:gd name="connsiteY3" fmla="*/ 10902 h 10902"/>
              <a:gd name="connsiteX4" fmla="*/ 47 w 10000"/>
              <a:gd name="connsiteY4" fmla="*/ 0 h 1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902">
                <a:moveTo>
                  <a:pt x="47" y="0"/>
                </a:moveTo>
                <a:lnTo>
                  <a:pt x="10000" y="902"/>
                </a:lnTo>
                <a:lnTo>
                  <a:pt x="10000" y="10902"/>
                </a:lnTo>
                <a:lnTo>
                  <a:pt x="0" y="10902"/>
                </a:lnTo>
                <a:cubicBezTo>
                  <a:pt x="16" y="7328"/>
                  <a:pt x="31" y="3574"/>
                  <a:pt x="47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0"/>
          <p:cNvSpPr txBox="1"/>
          <p:nvPr/>
        </p:nvSpPr>
        <p:spPr>
          <a:xfrm>
            <a:off x="378093" y="2356997"/>
            <a:ext cx="3693160" cy="12992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zh-CN" sz="4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效果图综合表现</a:t>
            </a:r>
            <a:endParaRPr lang="zh-CN" sz="4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1"/>
          <p:cNvSpPr txBox="1"/>
          <p:nvPr/>
        </p:nvSpPr>
        <p:spPr>
          <a:xfrm>
            <a:off x="377790" y="3726168"/>
            <a:ext cx="6354445" cy="56070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项目四 单体家具效果图制作与表现</a:t>
            </a:r>
            <a:endParaRPr lang="zh-CN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平行四边形 30"/>
          <p:cNvSpPr/>
          <p:nvPr/>
        </p:nvSpPr>
        <p:spPr>
          <a:xfrm rot="180000">
            <a:off x="6831965" y="2038350"/>
            <a:ext cx="583565" cy="2660650"/>
          </a:xfrm>
          <a:prstGeom prst="parallelogram">
            <a:avLst>
              <a:gd name="adj" fmla="val 81719"/>
            </a:avLst>
          </a:prstGeom>
          <a:solidFill>
            <a:schemeClr val="accent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2" name="流程图: 手动输入 7"/>
          <p:cNvSpPr/>
          <p:nvPr/>
        </p:nvSpPr>
        <p:spPr>
          <a:xfrm rot="16200000">
            <a:off x="10808970" y="2199640"/>
            <a:ext cx="2217420" cy="2036445"/>
          </a:xfrm>
          <a:custGeom>
            <a:avLst/>
            <a:gdLst>
              <a:gd name="connsiteX0" fmla="*/ 48 w 10000"/>
              <a:gd name="connsiteY0" fmla="*/ 0 h 8661"/>
              <a:gd name="connsiteX1" fmla="*/ 10000 w 10000"/>
              <a:gd name="connsiteY1" fmla="*/ 1926 h 8661"/>
              <a:gd name="connsiteX2" fmla="*/ 10000 w 10000"/>
              <a:gd name="connsiteY2" fmla="*/ 8661 h 8661"/>
              <a:gd name="connsiteX3" fmla="*/ 0 w 10000"/>
              <a:gd name="connsiteY3" fmla="*/ 8661 h 8661"/>
              <a:gd name="connsiteX4" fmla="*/ 48 w 10000"/>
              <a:gd name="connsiteY4" fmla="*/ 0 h 8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8661">
                <a:moveTo>
                  <a:pt x="48" y="0"/>
                </a:moveTo>
                <a:lnTo>
                  <a:pt x="10000" y="1926"/>
                </a:lnTo>
                <a:lnTo>
                  <a:pt x="10000" y="8661"/>
                </a:lnTo>
                <a:lnTo>
                  <a:pt x="0" y="8661"/>
                </a:lnTo>
                <a:lnTo>
                  <a:pt x="48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6947535" y="1483360"/>
            <a:ext cx="4511675" cy="3721100"/>
            <a:chOff x="10941" y="2336"/>
            <a:chExt cx="7105" cy="5860"/>
          </a:xfrm>
        </p:grpSpPr>
        <p:sp>
          <p:nvSpPr>
            <p:cNvPr id="15" name="矩形 14"/>
            <p:cNvSpPr/>
            <p:nvPr/>
          </p:nvSpPr>
          <p:spPr>
            <a:xfrm rot="766633">
              <a:off x="12048" y="2916"/>
              <a:ext cx="5759" cy="843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tint val="66000"/>
                    <a:satMod val="160000"/>
                  </a:schemeClr>
                </a:gs>
                <a:gs pos="50000">
                  <a:schemeClr val="accent3">
                    <a:tint val="44500"/>
                    <a:satMod val="160000"/>
                  </a:schemeClr>
                </a:gs>
                <a:gs pos="100000">
                  <a:schemeClr val="accent3">
                    <a:tint val="23500"/>
                    <a:satMod val="160000"/>
                  </a:schemeClr>
                </a:gs>
              </a:gsLst>
              <a:lin ang="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 rot="766633">
              <a:off x="11248" y="6671"/>
              <a:ext cx="5272" cy="843"/>
            </a:xfrm>
            <a:prstGeom prst="rect">
              <a:avLst/>
            </a:prstGeom>
            <a:gradFill flip="none" rotWithShape="1">
              <a:gsLst>
                <a:gs pos="6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  <a:alpha val="0"/>
                  </a:schemeClr>
                </a:gs>
              </a:gsLst>
              <a:lin ang="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rot="766633">
              <a:off x="11559" y="5421"/>
              <a:ext cx="5592" cy="843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tint val="66000"/>
                    <a:satMod val="160000"/>
                  </a:schemeClr>
                </a:gs>
                <a:gs pos="50000">
                  <a:schemeClr val="accent3">
                    <a:tint val="44500"/>
                    <a:satMod val="160000"/>
                  </a:schemeClr>
                </a:gs>
                <a:gs pos="100000">
                  <a:schemeClr val="accent3">
                    <a:tint val="23500"/>
                    <a:satMod val="160000"/>
                  </a:schemeClr>
                </a:gs>
              </a:gsLst>
              <a:lin ang="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rot="766633">
              <a:off x="11744" y="4224"/>
              <a:ext cx="5723" cy="843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tint val="66000"/>
                    <a:satMod val="160000"/>
                  </a:schemeClr>
                </a:gs>
                <a:gs pos="50000">
                  <a:schemeClr val="accent3">
                    <a:tint val="44500"/>
                    <a:satMod val="160000"/>
                  </a:schemeClr>
                </a:gs>
                <a:gs pos="100000">
                  <a:schemeClr val="accent3">
                    <a:tint val="23500"/>
                    <a:satMod val="160000"/>
                  </a:schemeClr>
                </a:gs>
              </a:gsLst>
              <a:lin ang="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矩形 3"/>
            <p:cNvSpPr/>
            <p:nvPr/>
          </p:nvSpPr>
          <p:spPr>
            <a:xfrm rot="21596744">
              <a:off x="11758" y="3528"/>
              <a:ext cx="5987" cy="821"/>
            </a:xfrm>
            <a:custGeom>
              <a:avLst/>
              <a:gdLst>
                <a:gd name="connsiteX0" fmla="*/ 5887046 w 5887046"/>
                <a:gd name="connsiteY0" fmla="*/ 0 h 720107"/>
                <a:gd name="connsiteX1" fmla="*/ 5748699 w 5887046"/>
                <a:gd name="connsiteY1" fmla="*/ 720107 h 720107"/>
                <a:gd name="connsiteX2" fmla="*/ 0 w 5887046"/>
                <a:gd name="connsiteY2" fmla="*/ 720080 h 720107"/>
                <a:gd name="connsiteX3" fmla="*/ 164014 w 5887046"/>
                <a:gd name="connsiteY3" fmla="*/ 0 h 720107"/>
                <a:gd name="connsiteX4" fmla="*/ 5887046 w 5887046"/>
                <a:gd name="connsiteY4" fmla="*/ 0 h 720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046" h="720107">
                  <a:moveTo>
                    <a:pt x="5887046" y="0"/>
                  </a:moveTo>
                  <a:lnTo>
                    <a:pt x="5748699" y="720107"/>
                  </a:lnTo>
                  <a:lnTo>
                    <a:pt x="0" y="720080"/>
                  </a:lnTo>
                  <a:lnTo>
                    <a:pt x="164014" y="0"/>
                  </a:lnTo>
                  <a:lnTo>
                    <a:pt x="5887046" y="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r>
                <a:rPr lang="zh-CN" altLang="en-US" sz="1800" b="1" ker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任务二  3DS MAX摄像机的设置</a:t>
              </a:r>
              <a:endParaRPr lang="zh-CN" altLang="en-US" sz="1800" b="1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5"/>
            <p:cNvSpPr/>
            <p:nvPr/>
          </p:nvSpPr>
          <p:spPr>
            <a:xfrm rot="21596744">
              <a:off x="11448" y="4816"/>
              <a:ext cx="6017" cy="821"/>
            </a:xfrm>
            <a:custGeom>
              <a:avLst/>
              <a:gdLst>
                <a:gd name="connsiteX0" fmla="*/ 4926966 w 4926966"/>
                <a:gd name="connsiteY0" fmla="*/ 0 h 720106"/>
                <a:gd name="connsiteX1" fmla="*/ 4784325 w 4926966"/>
                <a:gd name="connsiteY1" fmla="*/ 720106 h 720106"/>
                <a:gd name="connsiteX2" fmla="*/ 0 w 4926966"/>
                <a:gd name="connsiteY2" fmla="*/ 720080 h 720106"/>
                <a:gd name="connsiteX3" fmla="*/ 131944 w 4926966"/>
                <a:gd name="connsiteY3" fmla="*/ 14138 h 720106"/>
                <a:gd name="connsiteX4" fmla="*/ 4926966 w 4926966"/>
                <a:gd name="connsiteY4" fmla="*/ 0 h 720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6966" h="720106">
                  <a:moveTo>
                    <a:pt x="4926966" y="0"/>
                  </a:moveTo>
                  <a:lnTo>
                    <a:pt x="4784325" y="720106"/>
                  </a:lnTo>
                  <a:lnTo>
                    <a:pt x="0" y="720080"/>
                  </a:lnTo>
                  <a:lnTo>
                    <a:pt x="131944" y="14138"/>
                  </a:lnTo>
                  <a:lnTo>
                    <a:pt x="4926966" y="0"/>
                  </a:ln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r>
                <a:rPr lang="zh-CN" altLang="en-US" sz="1800" b="1" ker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任务三 Vray标准材质的制作与调用</a:t>
              </a:r>
              <a:endParaRPr lang="zh-CN" altLang="en-US" sz="1800" b="1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6"/>
            <p:cNvSpPr/>
            <p:nvPr/>
          </p:nvSpPr>
          <p:spPr>
            <a:xfrm rot="21596744">
              <a:off x="11237" y="6094"/>
              <a:ext cx="5971" cy="823"/>
            </a:xfrm>
            <a:custGeom>
              <a:avLst/>
              <a:gdLst>
                <a:gd name="connsiteX0" fmla="*/ 3760259 w 3760259"/>
                <a:gd name="connsiteY0" fmla="*/ 0 h 721644"/>
                <a:gd name="connsiteX1" fmla="*/ 3646441 w 3760259"/>
                <a:gd name="connsiteY1" fmla="*/ 707466 h 721644"/>
                <a:gd name="connsiteX2" fmla="*/ 0 w 3760259"/>
                <a:gd name="connsiteY2" fmla="*/ 721644 h 721644"/>
                <a:gd name="connsiteX3" fmla="*/ 105092 w 3760259"/>
                <a:gd name="connsiteY3" fmla="*/ 0 h 721644"/>
                <a:gd name="connsiteX4" fmla="*/ 3760259 w 3760259"/>
                <a:gd name="connsiteY4" fmla="*/ 0 h 721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0258" h="721644">
                  <a:moveTo>
                    <a:pt x="3760259" y="0"/>
                  </a:moveTo>
                  <a:lnTo>
                    <a:pt x="3646441" y="707466"/>
                  </a:lnTo>
                  <a:lnTo>
                    <a:pt x="0" y="721644"/>
                  </a:lnTo>
                  <a:lnTo>
                    <a:pt x="105092" y="0"/>
                  </a:lnTo>
                  <a:lnTo>
                    <a:pt x="3760259" y="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r>
                <a:rPr lang="zh-CN" altLang="en-US" sz="1800" b="1" ker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任务四    3DS MAX标准灯光的设置</a:t>
              </a:r>
              <a:endParaRPr lang="zh-CN" altLang="en-US" sz="1800" b="1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3"/>
            <p:cNvSpPr/>
            <p:nvPr/>
          </p:nvSpPr>
          <p:spPr>
            <a:xfrm rot="21596744">
              <a:off x="12020" y="2336"/>
              <a:ext cx="6027" cy="842"/>
            </a:xfrm>
            <a:custGeom>
              <a:avLst/>
              <a:gdLst>
                <a:gd name="connsiteX0" fmla="*/ 5836155 w 5836155"/>
                <a:gd name="connsiteY0" fmla="*/ 0 h 738686"/>
                <a:gd name="connsiteX1" fmla="*/ 5672141 w 5836155"/>
                <a:gd name="connsiteY1" fmla="*/ 720080 h 738686"/>
                <a:gd name="connsiteX2" fmla="*/ 0 w 5836155"/>
                <a:gd name="connsiteY2" fmla="*/ 738687 h 738686"/>
                <a:gd name="connsiteX3" fmla="*/ 138757 w 5836155"/>
                <a:gd name="connsiteY3" fmla="*/ 172 h 738686"/>
                <a:gd name="connsiteX4" fmla="*/ 5836155 w 5836155"/>
                <a:gd name="connsiteY4" fmla="*/ 0 h 738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36155" h="738686">
                  <a:moveTo>
                    <a:pt x="5836155" y="0"/>
                  </a:moveTo>
                  <a:lnTo>
                    <a:pt x="5672141" y="720080"/>
                  </a:lnTo>
                  <a:lnTo>
                    <a:pt x="0" y="738687"/>
                  </a:lnTo>
                  <a:lnTo>
                    <a:pt x="138757" y="172"/>
                  </a:lnTo>
                  <a:lnTo>
                    <a:pt x="5836155" y="0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1800" b="1" ker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任务一  现代风格组合柜模型的制作</a:t>
              </a:r>
              <a:endParaRPr lang="zh-CN" altLang="en-US" sz="18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" name="矩形 5"/>
            <p:cNvSpPr/>
            <p:nvPr/>
          </p:nvSpPr>
          <p:spPr>
            <a:xfrm rot="21596744">
              <a:off x="10941" y="7376"/>
              <a:ext cx="6017" cy="821"/>
            </a:xfrm>
            <a:custGeom>
              <a:avLst/>
              <a:gdLst>
                <a:gd name="connsiteX0" fmla="*/ 4926966 w 4926966"/>
                <a:gd name="connsiteY0" fmla="*/ 0 h 720106"/>
                <a:gd name="connsiteX1" fmla="*/ 4784325 w 4926966"/>
                <a:gd name="connsiteY1" fmla="*/ 720106 h 720106"/>
                <a:gd name="connsiteX2" fmla="*/ 0 w 4926966"/>
                <a:gd name="connsiteY2" fmla="*/ 720080 h 720106"/>
                <a:gd name="connsiteX3" fmla="*/ 131944 w 4926966"/>
                <a:gd name="connsiteY3" fmla="*/ 14138 h 720106"/>
                <a:gd name="connsiteX4" fmla="*/ 4926966 w 4926966"/>
                <a:gd name="connsiteY4" fmla="*/ 0 h 720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6966" h="720106">
                  <a:moveTo>
                    <a:pt x="4926966" y="0"/>
                  </a:moveTo>
                  <a:lnTo>
                    <a:pt x="4784325" y="720106"/>
                  </a:lnTo>
                  <a:lnTo>
                    <a:pt x="0" y="720080"/>
                  </a:lnTo>
                  <a:lnTo>
                    <a:pt x="131944" y="14138"/>
                  </a:lnTo>
                  <a:lnTo>
                    <a:pt x="4926966" y="0"/>
                  </a:ln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p>
              <a:pPr algn="ctr">
                <a:defRPr/>
              </a:pPr>
              <a:r>
                <a:rPr lang="zh-CN" altLang="en-US" sz="1800" b="1" ker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任务五  3DS MAX渲染设置与输出</a:t>
              </a:r>
              <a:endParaRPr lang="zh-CN" altLang="en-US" sz="1800" b="1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9408">
        <p:fade/>
      </p:transition>
    </mc:Choice>
    <mc:Fallback>
      <p:transition spd="med" advClick="0" advTm="940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with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1" nodeType="with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2" nodeType="withEffect"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3" nodeType="with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7" presetClass="entr" presetSubtype="2" fill="hold" grpId="4" nodeType="with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1"/>
      <p:bldP spid="13" grpId="2"/>
      <p:bldP spid="31" grpId="3" bldLvl="0" animBg="1"/>
      <p:bldP spid="32" grpId="4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809365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2" name="矩形 32"/>
          <p:cNvSpPr>
            <a:spLocks noChangeArrowheads="1"/>
          </p:cNvSpPr>
          <p:nvPr/>
        </p:nvSpPr>
        <p:spPr bwMode="auto">
          <a:xfrm>
            <a:off x="1909445" y="2999740"/>
            <a:ext cx="10280650" cy="167195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62084" tIns="31042" rIns="62084" bIns="31042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anose="02010609030101010101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20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411220" y="3288030"/>
            <a:ext cx="709104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304800"/>
            <a:r>
              <a:rPr sz="2800" b="1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◆ 掌握3ds Max摄像机的使用方法；</a:t>
            </a:r>
            <a:endParaRPr sz="2800" b="1">
              <a:solidFill>
                <a:schemeClr val="accent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304800"/>
            <a:r>
              <a:rPr sz="2800" b="1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◆ 掌握快速创建摄像机的方法。</a:t>
            </a:r>
            <a:endParaRPr sz="2800" b="1">
              <a:solidFill>
                <a:schemeClr val="accent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文本框 43"/>
          <p:cNvSpPr txBox="1"/>
          <p:nvPr/>
        </p:nvSpPr>
        <p:spPr>
          <a:xfrm>
            <a:off x="846645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3DS MAX摄像机的设置</a:t>
            </a:r>
            <a:endParaRPr lang="zh-CN" altLang="en-US" sz="2000" b="1" baseline="-3000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345690" y="1176020"/>
            <a:ext cx="959548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组合柜模型制作完成后我们需要创建一个摄像机方便观察模型，同时为后期渲染角度做准备。点击创建面板下的面板，我们可以看到摄像机的两种类型。Target为目标摄像机，也是我们最常用的摄像机。在顶视图点击【Target（目标摄像机）】，按住鼠标左键进行拖拉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让鼠标的目标点落在模型物体中心附近。</a:t>
            </a:r>
            <a:endParaRPr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3DS MAX摄像机的设置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 2" descr="3-4-32 摄像机类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2700" y="2640965"/>
            <a:ext cx="2797810" cy="3108960"/>
          </a:xfrm>
          <a:prstGeom prst="rect">
            <a:avLst/>
          </a:prstGeom>
        </p:spPr>
      </p:pic>
      <p:pic>
        <p:nvPicPr>
          <p:cNvPr id="4" name="图片 3" descr="3-4-33 拖拉创建摄像机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9430" y="2672715"/>
            <a:ext cx="3753485" cy="3077210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学情分析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344420" y="1227455"/>
            <a:ext cx="914527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endParaRPr lang="en-US" alt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/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点击键盘上的C键可以切换到摄像机视图。点击屏幕右下方的，或按住鼠标滚轮可以平移摄像机视图。此时摄像机和目标点处于水平位置，是我们经常使用的平视角度。摄像机的常用高度在 1100 ～ 1400mm 的位置，以便用一种平行的角度来观看，选中摄像机后在修改面板会出现摄像机的各个参数。通常室内选择28mm的镜头，至此，摄像机设置完成。</a:t>
            </a:r>
            <a:endParaRPr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3DS MAX摄像机的设置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 2" descr="3-4-34 调整摄像机高度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5230" y="3165475"/>
            <a:ext cx="4095750" cy="3348990"/>
          </a:xfrm>
          <a:prstGeom prst="rect">
            <a:avLst/>
          </a:prstGeom>
        </p:spPr>
      </p:pic>
      <p:pic>
        <p:nvPicPr>
          <p:cNvPr id="4" name="图片 3" descr="3-4-35选择摄像机镜头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6150" y="3273425"/>
            <a:ext cx="2366010" cy="3215005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77745" y="1498563"/>
            <a:ext cx="4660490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dirty="0" smtClean="0">
                <a:solidFill>
                  <a:schemeClr val="tx1">
                    <a:alpha val="3000"/>
                  </a:schemeClr>
                </a:solidFill>
                <a:latin typeface="Arial Black" panose="020B0A04020102020204" pitchFamily="34" charset="0"/>
              </a:rPr>
              <a:t>03</a:t>
            </a:r>
            <a:endParaRPr lang="zh-CN" altLang="en-US" sz="23900" dirty="0">
              <a:solidFill>
                <a:schemeClr val="tx1">
                  <a:alpha val="3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任意多边形 5"/>
          <p:cNvSpPr/>
          <p:nvPr/>
        </p:nvSpPr>
        <p:spPr>
          <a:xfrm rot="16200000" flipV="1">
            <a:off x="-2489564" y="2408598"/>
            <a:ext cx="6260239" cy="1443042"/>
          </a:xfrm>
          <a:custGeom>
            <a:avLst/>
            <a:gdLst>
              <a:gd name="connsiteX0" fmla="*/ 6260239 w 6260239"/>
              <a:gd name="connsiteY0" fmla="*/ 1443042 h 1443042"/>
              <a:gd name="connsiteX1" fmla="*/ 6260239 w 6260239"/>
              <a:gd name="connsiteY1" fmla="*/ 1370077 h 1443042"/>
              <a:gd name="connsiteX2" fmla="*/ 3239468 w 6260239"/>
              <a:gd name="connsiteY2" fmla="*/ 0 h 1443042"/>
              <a:gd name="connsiteX3" fmla="*/ 0 w 6260239"/>
              <a:gd name="connsiteY3" fmla="*/ 1443042 h 1443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60239" h="1443042">
                <a:moveTo>
                  <a:pt x="6260239" y="1443042"/>
                </a:moveTo>
                <a:lnTo>
                  <a:pt x="6260239" y="1370077"/>
                </a:lnTo>
                <a:lnTo>
                  <a:pt x="3239468" y="0"/>
                </a:lnTo>
                <a:lnTo>
                  <a:pt x="0" y="1443042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rot="16200000" flipV="1">
            <a:off x="-2557704" y="2938221"/>
            <a:ext cx="6396518" cy="1443041"/>
          </a:xfrm>
          <a:custGeom>
            <a:avLst/>
            <a:gdLst>
              <a:gd name="connsiteX0" fmla="*/ 6396518 w 6396518"/>
              <a:gd name="connsiteY0" fmla="*/ 1443041 h 1443041"/>
              <a:gd name="connsiteX1" fmla="*/ 3214875 w 6396518"/>
              <a:gd name="connsiteY1" fmla="*/ 0 h 1443041"/>
              <a:gd name="connsiteX2" fmla="*/ 0 w 6396518"/>
              <a:gd name="connsiteY2" fmla="*/ 1432086 h 1443041"/>
              <a:gd name="connsiteX3" fmla="*/ 0 w 6396518"/>
              <a:gd name="connsiteY3" fmla="*/ 1443041 h 1443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96518" h="1443041">
                <a:moveTo>
                  <a:pt x="6396518" y="1443041"/>
                </a:moveTo>
                <a:lnTo>
                  <a:pt x="3214875" y="0"/>
                </a:lnTo>
                <a:lnTo>
                  <a:pt x="0" y="1432086"/>
                </a:lnTo>
                <a:lnTo>
                  <a:pt x="0" y="1443041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rot="16200000" flipV="1">
            <a:off x="-529500" y="638885"/>
            <a:ext cx="2419074" cy="1103204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3809311" y="3009214"/>
            <a:ext cx="102235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3A3A3A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03</a:t>
            </a:r>
            <a:endParaRPr lang="zh-CN" altLang="en-US" sz="6000" dirty="0">
              <a:solidFill>
                <a:srgbClr val="3A3A3A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812681" y="3089461"/>
            <a:ext cx="631444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l"/>
            <a:r>
              <a:rPr lang="zh-CN" altLang="en-US" sz="4000" b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Vray标准材质的制作与调用</a:t>
            </a:r>
            <a:endParaRPr lang="zh-CN" altLang="en-US" sz="4000" b="1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4702132" y="2797432"/>
            <a:ext cx="0" cy="1425775"/>
          </a:xfrm>
          <a:prstGeom prst="line">
            <a:avLst/>
          </a:prstGeom>
          <a:ln>
            <a:solidFill>
              <a:srgbClr val="3A3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圆角矩形 23"/>
          <p:cNvSpPr/>
          <p:nvPr/>
        </p:nvSpPr>
        <p:spPr>
          <a:xfrm>
            <a:off x="7134106" y="4024395"/>
            <a:ext cx="1730273" cy="271612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2700000">
            <a:off x="11716683" y="3016282"/>
            <a:ext cx="950633" cy="950633"/>
          </a:xfrm>
          <a:custGeom>
            <a:avLst/>
            <a:gdLst>
              <a:gd name="connsiteX0" fmla="*/ 0 w 950633"/>
              <a:gd name="connsiteY0" fmla="*/ 0 h 950633"/>
              <a:gd name="connsiteX1" fmla="*/ 950633 w 950633"/>
              <a:gd name="connsiteY1" fmla="*/ 950633 h 950633"/>
              <a:gd name="connsiteX2" fmla="*/ 0 w 950633"/>
              <a:gd name="connsiteY2" fmla="*/ 950633 h 950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0633" h="950633">
                <a:moveTo>
                  <a:pt x="0" y="0"/>
                </a:moveTo>
                <a:lnTo>
                  <a:pt x="950633" y="950633"/>
                </a:lnTo>
                <a:lnTo>
                  <a:pt x="0" y="95063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886">
        <p:random/>
      </p:transition>
    </mc:Choice>
    <mc:Fallback>
      <p:transition spd="slow" advTm="4886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8" presetClass="entr" presetSubtype="9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5" grpId="3"/>
      <p:bldP spid="5" grpId="4"/>
      <p:bldP spid="5" grpId="5"/>
      <p:bldP spid="5" grpId="6"/>
      <p:bldP spid="6" grpId="0" animBg="1"/>
      <p:bldP spid="8" grpId="0" animBg="1"/>
      <p:bldP spid="18" grpId="0"/>
      <p:bldP spid="18" grpId="1"/>
      <p:bldP spid="18" grpId="2"/>
      <p:bldP spid="18" grpId="3"/>
      <p:bldP spid="21" grpId="0"/>
      <p:bldP spid="21" grpId="1"/>
      <p:bldP spid="21" grpId="2"/>
      <p:bldP spid="24" grpId="0" animBg="1"/>
      <p:bldP spid="24" grpId="1" animBg="1"/>
      <p:bldP spid="24" grpId="2" animBg="1"/>
      <p:bldP spid="24" grpId="3" animBg="1"/>
      <p:bldP spid="24" grpId="4" animBg="1"/>
      <p:bldP spid="24" grpId="5" animBg="1"/>
      <p:bldP spid="24" grpId="6" animBg="1"/>
      <p:bldP spid="24" grpId="7" animBg="1"/>
      <p:bldP spid="3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26198" y="594360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3340" y="201168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93" name="组合 92"/>
          <p:cNvGrpSpPr/>
          <p:nvPr/>
        </p:nvGrpSpPr>
        <p:grpSpPr>
          <a:xfrm>
            <a:off x="219075" y="2945130"/>
            <a:ext cx="1512570" cy="520065"/>
            <a:chOff x="863153" y="1896625"/>
            <a:chExt cx="2217717" cy="693789"/>
          </a:xfrm>
          <a:solidFill>
            <a:srgbClr val="0070C0"/>
          </a:solidFill>
        </p:grpSpPr>
        <p:sp>
          <p:nvSpPr>
            <p:cNvPr id="94" name="矩形: 圆角 51"/>
            <p:cNvSpPr/>
            <p:nvPr/>
          </p:nvSpPr>
          <p:spPr>
            <a:xfrm>
              <a:off x="863153" y="1896625"/>
              <a:ext cx="2217717" cy="693789"/>
            </a:xfrm>
            <a:prstGeom prst="roundRect">
              <a:avLst>
                <a:gd name="adj" fmla="val 0"/>
              </a:avLst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/>
              <a:endParaRPr lang="en-US" sz="1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926463" y="1936441"/>
              <a:ext cx="2085511" cy="61416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内容分析</a:t>
              </a:r>
              <a:endPara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7507605" y="93345"/>
            <a:ext cx="4434205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375015" y="251778"/>
            <a:ext cx="3566160" cy="3987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marL="0" lvl="1" algn="l"/>
            <a:r>
              <a:rPr lang="zh-CN" altLang="en-US" sz="2000" b="1" dirty="0" smtClean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Vray标准材质的制作与调用</a:t>
            </a:r>
            <a:endParaRPr lang="zh-CN" altLang="en-US" sz="2000" b="1" baseline="-3000" dirty="0" smtClean="0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45660" y="5852160"/>
            <a:ext cx="398018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p>
            <a:pPr algn="l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任务内容为给组合柜添加VRay标准材质</a:t>
            </a:r>
            <a:endPara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1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8255" y="1494790"/>
            <a:ext cx="5863590" cy="40487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14019">
    <p:pull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2" name="矩形 32"/>
          <p:cNvSpPr>
            <a:spLocks noChangeArrowheads="1"/>
          </p:cNvSpPr>
          <p:nvPr/>
        </p:nvSpPr>
        <p:spPr bwMode="auto">
          <a:xfrm>
            <a:off x="1909445" y="2999740"/>
            <a:ext cx="10280650" cy="167195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62084" tIns="31042" rIns="62084" bIns="31042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anose="02010609030101010101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20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411220" y="3288030"/>
            <a:ext cx="709104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304800"/>
            <a:r>
              <a:rPr sz="2800" b="1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◆ 掌握 VRayMtl 的使用。</a:t>
            </a:r>
            <a:endParaRPr sz="2800" b="1">
              <a:solidFill>
                <a:schemeClr val="accent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304800"/>
            <a:r>
              <a:rPr sz="2800" b="1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◆ 掌握常用材质的参数设置。</a:t>
            </a:r>
            <a:endParaRPr sz="2800" b="1">
              <a:solidFill>
                <a:schemeClr val="accent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7507605" y="93345"/>
            <a:ext cx="4434205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文本框 43"/>
          <p:cNvSpPr txBox="1"/>
          <p:nvPr/>
        </p:nvSpPr>
        <p:spPr>
          <a:xfrm>
            <a:off x="8375015" y="251778"/>
            <a:ext cx="3566160" cy="3987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marL="0" lvl="1" algn="l"/>
            <a:r>
              <a:rPr lang="zh-CN" altLang="en-US" sz="2000" b="1" dirty="0" smtClean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Vray标准材质的制作与调用</a:t>
            </a:r>
            <a:endParaRPr lang="zh-CN" altLang="en-US" sz="2000" b="1" baseline="-3000" dirty="0" smtClean="0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055495" y="1268730"/>
            <a:ext cx="3019425" cy="5323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（1）调节白色烤漆材质：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/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选择一个材质球，设置为VRayMtl材质，命名为白漆，设置【Diffuse（漫反射）】的颜色为（R ：255，G ：255，B ：255）。设置【Reflection（反射）】的颜色为（R ：25，G ：25，B ：25），设置【Hilight glossiness(高光光泽度)】为0.88，【Refl glossiness（反射光泽度）】为 0.9，【Subdivs（细分）】为 16。</a:t>
            </a:r>
            <a:endParaRPr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7507605" y="93345"/>
            <a:ext cx="4434205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375015" y="251778"/>
            <a:ext cx="3566160" cy="3987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marL="0" lvl="1" algn="l"/>
            <a:r>
              <a:rPr lang="zh-CN" altLang="en-US" sz="2000" b="1" dirty="0" smtClean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Vray标准材质的制作与调用</a:t>
            </a:r>
            <a:endParaRPr lang="zh-CN" altLang="en-US" sz="2000" b="1" baseline="-3000" dirty="0" smtClean="0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4" name="图片 3" descr="3-4-39白漆材质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0335" y="1050925"/>
            <a:ext cx="6861175" cy="5039360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271395" y="1490980"/>
            <a:ext cx="404812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（2）调节绿色烤漆材质：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/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选择一个新的材质球，设置为VRayMtl材质，命名为柜门绿漆，设置【Diffuse（漫反射）】的颜色为（R ：136，G ：196，B ：106）偏粉绿色。设置【Reflection（反射）】的颜色为（R ：25，G ：25，B ：25），设置【Hilight glossiness(高光光泽度)】为0.88，【Refl glossiness（反射光泽度）】为 0.9，【Subdivs（细分）】为 16。</a:t>
            </a:r>
            <a:endParaRPr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7507605" y="93345"/>
            <a:ext cx="4434205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375015" y="251778"/>
            <a:ext cx="3566160" cy="3987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marL="0" lvl="1" algn="l"/>
            <a:r>
              <a:rPr lang="zh-CN" altLang="en-US" sz="2000" b="1" dirty="0" smtClean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Vray标准材质的制作与调用</a:t>
            </a:r>
            <a:endParaRPr lang="zh-CN" altLang="en-US" sz="2000" b="1" baseline="-3000" dirty="0" smtClean="0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3" name="图片 2" descr="3-4-41 柜门绿漆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9520" y="1490980"/>
            <a:ext cx="5738495" cy="4215130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370455" y="1838960"/>
            <a:ext cx="404812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将调整好的材质添加到组合柜1和组合柜2的抽屉门和柜子门部分，选中组合柜2的抽屉部分，进入修改面板的面层级，选择抽屉门部分，点击材质编辑器的将材质分配给选择的物体。</a:t>
            </a:r>
            <a:endParaRPr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7507605" y="93345"/>
            <a:ext cx="4434205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375015" y="251778"/>
            <a:ext cx="3566160" cy="3987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marL="0" lvl="1" algn="l"/>
            <a:r>
              <a:rPr lang="zh-CN" altLang="en-US" sz="2000" b="1" dirty="0" smtClean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Vray标准材质的制作与调用</a:t>
            </a:r>
            <a:endParaRPr lang="zh-CN" altLang="en-US" sz="2000" b="1" baseline="-3000" dirty="0" smtClean="0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2" name="图片 1" descr="3-4-42给抽屉门添加绿漆材质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9395" y="1473200"/>
            <a:ext cx="5144135" cy="4582160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370455" y="1167765"/>
            <a:ext cx="9434195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调节玻璃材质：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/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/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选择一个新的材质球，设置为VRayMtl材质，命名为玻璃，设置【Diffuse（漫反射）】的颜色为（R ：76，G ：140，B ：190）偏蓝色。</a:t>
            </a:r>
            <a:endParaRPr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/>
            <a:endParaRPr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/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设置【Reflection（反射）】的颜色为（R ：200，G ：200，B ：200）,（反射越高，效果越好）勾选【Fresnel reflections(菲涅尔)】（如果不勾选就会像钢制的效果）, 设置【Hilight glossiness(高光光泽度)】为0.88，【Refl.glossiness（反射光泽度）】为 1，【Subdivs（细分）】为 16。</a:t>
            </a:r>
            <a:endParaRPr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/>
            <a:endParaRPr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/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折射【Refrct(折射)】的颜色为（R ：240，G ：240，B ：240）。折射率表1.6， 勾选Affect shdows(影响阴影),（一般有透明的材质都需要打开这个）。 Fog color烟雾颜色(烟雾的颜色在这里就是玻璃的颜色，颜色越重，玻璃的颜色就越重。清玻璃可不调)如图3-4-43 所示。</a:t>
            </a:r>
            <a:endParaRPr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7507605" y="93345"/>
            <a:ext cx="4434205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375015" y="251778"/>
            <a:ext cx="3566160" cy="3987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marL="0" lvl="1" algn="l"/>
            <a:r>
              <a:rPr lang="zh-CN" altLang="en-US" sz="2000" b="1" dirty="0" smtClean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Vray标准材质的制作与调用</a:t>
            </a:r>
            <a:endParaRPr lang="zh-CN" altLang="en-US" sz="2000" b="1" baseline="-3000" dirty="0" smtClean="0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77745" y="1498563"/>
            <a:ext cx="466049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>
                <a:solidFill>
                  <a:schemeClr val="tx1">
                    <a:alpha val="3000"/>
                  </a:schemeClr>
                </a:solidFill>
                <a:latin typeface="Arial Black" panose="020B0A04020102020204" pitchFamily="34" charset="0"/>
              </a:rPr>
              <a:t>01</a:t>
            </a:r>
            <a:endParaRPr lang="zh-CN" altLang="en-US" sz="23900">
              <a:solidFill>
                <a:schemeClr val="tx1">
                  <a:alpha val="3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任意多边形 5"/>
          <p:cNvSpPr/>
          <p:nvPr/>
        </p:nvSpPr>
        <p:spPr>
          <a:xfrm rot="16200000" flipV="1">
            <a:off x="-2489564" y="2408598"/>
            <a:ext cx="6260239" cy="1443042"/>
          </a:xfrm>
          <a:custGeom>
            <a:avLst/>
            <a:gdLst>
              <a:gd name="connsiteX0" fmla="*/ 6260239 w 6260239"/>
              <a:gd name="connsiteY0" fmla="*/ 1443042 h 1443042"/>
              <a:gd name="connsiteX1" fmla="*/ 6260239 w 6260239"/>
              <a:gd name="connsiteY1" fmla="*/ 1370077 h 1443042"/>
              <a:gd name="connsiteX2" fmla="*/ 3239468 w 6260239"/>
              <a:gd name="connsiteY2" fmla="*/ 0 h 1443042"/>
              <a:gd name="connsiteX3" fmla="*/ 0 w 6260239"/>
              <a:gd name="connsiteY3" fmla="*/ 1443042 h 1443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60239" h="1443042">
                <a:moveTo>
                  <a:pt x="6260239" y="1443042"/>
                </a:moveTo>
                <a:lnTo>
                  <a:pt x="6260239" y="1370077"/>
                </a:lnTo>
                <a:lnTo>
                  <a:pt x="3239468" y="0"/>
                </a:lnTo>
                <a:lnTo>
                  <a:pt x="0" y="1443042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rot="16200000" flipV="1">
            <a:off x="-2557704" y="2938221"/>
            <a:ext cx="6396518" cy="1443041"/>
          </a:xfrm>
          <a:custGeom>
            <a:avLst/>
            <a:gdLst>
              <a:gd name="connsiteX0" fmla="*/ 6396518 w 6396518"/>
              <a:gd name="connsiteY0" fmla="*/ 1443041 h 1443041"/>
              <a:gd name="connsiteX1" fmla="*/ 3214875 w 6396518"/>
              <a:gd name="connsiteY1" fmla="*/ 0 h 1443041"/>
              <a:gd name="connsiteX2" fmla="*/ 0 w 6396518"/>
              <a:gd name="connsiteY2" fmla="*/ 1432086 h 1443041"/>
              <a:gd name="connsiteX3" fmla="*/ 0 w 6396518"/>
              <a:gd name="connsiteY3" fmla="*/ 1443041 h 1443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96518" h="1443041">
                <a:moveTo>
                  <a:pt x="6396518" y="1443041"/>
                </a:moveTo>
                <a:lnTo>
                  <a:pt x="3214875" y="0"/>
                </a:lnTo>
                <a:lnTo>
                  <a:pt x="0" y="1432086"/>
                </a:lnTo>
                <a:lnTo>
                  <a:pt x="0" y="1443041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rot="16200000" flipV="1">
            <a:off x="-529500" y="638885"/>
            <a:ext cx="2419074" cy="1103204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3809311" y="3009214"/>
            <a:ext cx="85472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>
                <a:solidFill>
                  <a:srgbClr val="3A3A3A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01</a:t>
            </a:r>
            <a:endParaRPr lang="zh-CN" altLang="en-US" sz="6000">
              <a:solidFill>
                <a:srgbClr val="3A3A3A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812681" y="3065966"/>
            <a:ext cx="6278880" cy="13220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l"/>
            <a:r>
              <a:rPr lang="zh-CN" altLang="en-US" sz="4000" b="1" ker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现代风格组合柜模型的制作</a:t>
            </a:r>
            <a:endParaRPr lang="zh-CN" altLang="en-US" sz="4000" b="1" ker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lvl="1" algn="l"/>
            <a:endParaRPr lang="zh-CN" altLang="en-US" sz="4000" b="1" ker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4702132" y="2797432"/>
            <a:ext cx="0" cy="1425775"/>
          </a:xfrm>
          <a:prstGeom prst="line">
            <a:avLst/>
          </a:prstGeom>
          <a:ln>
            <a:solidFill>
              <a:srgbClr val="3A3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圆角矩形 23"/>
          <p:cNvSpPr/>
          <p:nvPr/>
        </p:nvSpPr>
        <p:spPr>
          <a:xfrm>
            <a:off x="7134106" y="4024395"/>
            <a:ext cx="1730273" cy="271612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2700000">
            <a:off x="11716683" y="3016282"/>
            <a:ext cx="950633" cy="950633"/>
          </a:xfrm>
          <a:custGeom>
            <a:avLst/>
            <a:gdLst>
              <a:gd name="connsiteX0" fmla="*/ 0 w 950633"/>
              <a:gd name="connsiteY0" fmla="*/ 0 h 950633"/>
              <a:gd name="connsiteX1" fmla="*/ 950633 w 950633"/>
              <a:gd name="connsiteY1" fmla="*/ 950633 h 950633"/>
              <a:gd name="connsiteX2" fmla="*/ 0 w 950633"/>
              <a:gd name="connsiteY2" fmla="*/ 950633 h 950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0633" h="950633">
                <a:moveTo>
                  <a:pt x="0" y="0"/>
                </a:moveTo>
                <a:lnTo>
                  <a:pt x="950633" y="950633"/>
                </a:lnTo>
                <a:lnTo>
                  <a:pt x="0" y="95063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878">
        <p:random/>
      </p:transition>
    </mc:Choice>
    <mc:Fallback>
      <p:transition spd="slow" advTm="6878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8" presetClass="entr" presetSubtype="9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5" grpId="2"/>
      <p:bldP spid="5" grpId="3"/>
      <p:bldP spid="5" grpId="4"/>
      <p:bldP spid="5" grpId="5"/>
      <p:bldP spid="5" grpId="6"/>
      <p:bldP spid="5" grpId="7"/>
      <p:bldP spid="6" grpId="0" animBg="1"/>
      <p:bldP spid="8" grpId="0" animBg="1"/>
      <p:bldP spid="18" grpId="0"/>
      <p:bldP spid="18" grpId="1"/>
      <p:bldP spid="18" grpId="2"/>
      <p:bldP spid="18" grpId="3"/>
      <p:bldP spid="21" grpId="0"/>
      <p:bldP spid="21" grpId="1"/>
      <p:bldP spid="21" grpId="2"/>
      <p:bldP spid="24" grpId="0" animBg="1"/>
      <p:bldP spid="24" grpId="1" animBg="1"/>
      <p:bldP spid="24" grpId="2" animBg="1"/>
      <p:bldP spid="24" grpId="3" animBg="1"/>
      <p:bldP spid="24" grpId="4" animBg="1"/>
      <p:bldP spid="24" grpId="5" animBg="1"/>
      <p:bldP spid="24" grpId="6" animBg="1"/>
      <p:bldP spid="24" grpId="7" animBg="1"/>
      <p:bldP spid="3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7507605" y="93345"/>
            <a:ext cx="4434205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375015" y="251778"/>
            <a:ext cx="3566160" cy="3987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marL="0" lvl="1" algn="l"/>
            <a:r>
              <a:rPr lang="zh-CN" altLang="en-US" sz="2000" b="1" dirty="0" smtClean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Vray标准材质的制作与调用</a:t>
            </a:r>
            <a:endParaRPr lang="zh-CN" altLang="en-US" sz="2000" b="1" baseline="-3000" dirty="0" smtClean="0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2" name="图片 150" descr="3-4-43玻璃材质参数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4445" y="1206500"/>
            <a:ext cx="5756275" cy="4909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3644265" y="6242050"/>
            <a:ext cx="6096000" cy="3073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p>
            <a:pPr algn="l"/>
            <a:r>
              <a:rPr lang="zh-CN" altLang="en-US" sz="20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选中玻璃，点击材质编辑器的将材质分配给选择的物体</a:t>
            </a:r>
            <a:endParaRPr lang="zh-CN" altLang="en-US" sz="20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117725" y="1050925"/>
            <a:ext cx="967867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调节大理石地砖材质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/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选择一个VRay Mtl材质，点击【Diffuse（漫反射）】旁边的小方块，在弹出的对话框中选择【Standrd（标准）】中的【Bitmap（位图）】。选择素材中的大理石贴图。设置【Reflection（反射）】的颜色为（R ：47，G ：47，B ：47），反射越高，效果越好）勾选【Fresnel reflections(菲涅尔)】（如果不勾选就会像钢制的效果）, 设置【Hilight glossiness(高光光泽度)】为1，【Refl. glossiness（反射光泽度）】为0.9，【Subdivs（细分）】为 14。</a:t>
            </a:r>
            <a:endParaRPr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7507605" y="93345"/>
            <a:ext cx="4434205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375015" y="251778"/>
            <a:ext cx="3566160" cy="3987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marL="0" lvl="1" algn="l"/>
            <a:r>
              <a:rPr lang="zh-CN" altLang="en-US" sz="2000" b="1" dirty="0" smtClean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Vray标准材质的制作与调用</a:t>
            </a:r>
            <a:endParaRPr lang="zh-CN" altLang="en-US" sz="2000" b="1" baseline="-3000" dirty="0" smtClean="0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2" name="图片 1" descr="3-4-44 添加地面漫反射贴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9810" y="3277870"/>
            <a:ext cx="6925945" cy="3353435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7507605" y="93345"/>
            <a:ext cx="4434205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375015" y="251778"/>
            <a:ext cx="3566160" cy="3987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marL="0" lvl="1" algn="l"/>
            <a:r>
              <a:rPr lang="zh-CN" altLang="en-US" sz="2000" b="1" dirty="0" smtClean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Vray标准材质的制作与调用</a:t>
            </a:r>
            <a:endParaRPr lang="zh-CN" altLang="en-US" sz="2000" b="1" baseline="-3000" dirty="0" smtClean="0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5" name="图片 4" descr="3-4-46组合柜材质效果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6510" y="3683635"/>
            <a:ext cx="4144010" cy="3108325"/>
          </a:xfrm>
          <a:prstGeom prst="rect">
            <a:avLst/>
          </a:prstGeom>
        </p:spPr>
      </p:pic>
      <p:pic>
        <p:nvPicPr>
          <p:cNvPr id="4" name="图片 3" descr="3-4-45 地面参数设置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7490" y="1181735"/>
            <a:ext cx="7706995" cy="2734310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77745" y="1498563"/>
            <a:ext cx="4660490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dirty="0" smtClean="0">
                <a:solidFill>
                  <a:schemeClr val="tx1">
                    <a:alpha val="3000"/>
                  </a:schemeClr>
                </a:solidFill>
                <a:latin typeface="Arial Black" panose="020B0A04020102020204" pitchFamily="34" charset="0"/>
              </a:rPr>
              <a:t>04</a:t>
            </a:r>
            <a:endParaRPr lang="zh-CN" altLang="en-US" sz="23900" dirty="0">
              <a:solidFill>
                <a:schemeClr val="tx1">
                  <a:alpha val="3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任意多边形 5"/>
          <p:cNvSpPr/>
          <p:nvPr/>
        </p:nvSpPr>
        <p:spPr>
          <a:xfrm rot="16200000" flipV="1">
            <a:off x="-2489564" y="2408598"/>
            <a:ext cx="6260239" cy="1443042"/>
          </a:xfrm>
          <a:custGeom>
            <a:avLst/>
            <a:gdLst>
              <a:gd name="connsiteX0" fmla="*/ 6260239 w 6260239"/>
              <a:gd name="connsiteY0" fmla="*/ 1443042 h 1443042"/>
              <a:gd name="connsiteX1" fmla="*/ 6260239 w 6260239"/>
              <a:gd name="connsiteY1" fmla="*/ 1370077 h 1443042"/>
              <a:gd name="connsiteX2" fmla="*/ 3239468 w 6260239"/>
              <a:gd name="connsiteY2" fmla="*/ 0 h 1443042"/>
              <a:gd name="connsiteX3" fmla="*/ 0 w 6260239"/>
              <a:gd name="connsiteY3" fmla="*/ 1443042 h 1443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60239" h="1443042">
                <a:moveTo>
                  <a:pt x="6260239" y="1443042"/>
                </a:moveTo>
                <a:lnTo>
                  <a:pt x="6260239" y="1370077"/>
                </a:lnTo>
                <a:lnTo>
                  <a:pt x="3239468" y="0"/>
                </a:lnTo>
                <a:lnTo>
                  <a:pt x="0" y="1443042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rot="16200000" flipV="1">
            <a:off x="-2557704" y="2938221"/>
            <a:ext cx="6396518" cy="1443041"/>
          </a:xfrm>
          <a:custGeom>
            <a:avLst/>
            <a:gdLst>
              <a:gd name="connsiteX0" fmla="*/ 6396518 w 6396518"/>
              <a:gd name="connsiteY0" fmla="*/ 1443041 h 1443041"/>
              <a:gd name="connsiteX1" fmla="*/ 3214875 w 6396518"/>
              <a:gd name="connsiteY1" fmla="*/ 0 h 1443041"/>
              <a:gd name="connsiteX2" fmla="*/ 0 w 6396518"/>
              <a:gd name="connsiteY2" fmla="*/ 1432086 h 1443041"/>
              <a:gd name="connsiteX3" fmla="*/ 0 w 6396518"/>
              <a:gd name="connsiteY3" fmla="*/ 1443041 h 1443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96518" h="1443041">
                <a:moveTo>
                  <a:pt x="6396518" y="1443041"/>
                </a:moveTo>
                <a:lnTo>
                  <a:pt x="3214875" y="0"/>
                </a:lnTo>
                <a:lnTo>
                  <a:pt x="0" y="1432086"/>
                </a:lnTo>
                <a:lnTo>
                  <a:pt x="0" y="1443041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rot="16200000" flipV="1">
            <a:off x="-529500" y="638885"/>
            <a:ext cx="2419074" cy="1103204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3809311" y="3009214"/>
            <a:ext cx="102235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3A3A3A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04</a:t>
            </a:r>
            <a:endParaRPr lang="zh-CN" altLang="en-US" sz="6000" dirty="0">
              <a:solidFill>
                <a:srgbClr val="3A3A3A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812681" y="3089461"/>
            <a:ext cx="608584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l"/>
            <a:r>
              <a:rPr lang="zh-CN" altLang="en-US" sz="4400" b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3DS MAX标准灯光的设置</a:t>
            </a:r>
            <a:endParaRPr lang="zh-CN" altLang="en-US" sz="4400" b="1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4702132" y="2797432"/>
            <a:ext cx="0" cy="1425775"/>
          </a:xfrm>
          <a:prstGeom prst="line">
            <a:avLst/>
          </a:prstGeom>
          <a:ln>
            <a:solidFill>
              <a:srgbClr val="3A3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圆角矩形 23"/>
          <p:cNvSpPr/>
          <p:nvPr/>
        </p:nvSpPr>
        <p:spPr>
          <a:xfrm>
            <a:off x="7134106" y="4024395"/>
            <a:ext cx="1730273" cy="271612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2700000">
            <a:off x="11716683" y="3016282"/>
            <a:ext cx="950633" cy="950633"/>
          </a:xfrm>
          <a:custGeom>
            <a:avLst/>
            <a:gdLst>
              <a:gd name="connsiteX0" fmla="*/ 0 w 950633"/>
              <a:gd name="connsiteY0" fmla="*/ 0 h 950633"/>
              <a:gd name="connsiteX1" fmla="*/ 950633 w 950633"/>
              <a:gd name="connsiteY1" fmla="*/ 950633 h 950633"/>
              <a:gd name="connsiteX2" fmla="*/ 0 w 950633"/>
              <a:gd name="connsiteY2" fmla="*/ 950633 h 950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0633" h="950633">
                <a:moveTo>
                  <a:pt x="0" y="0"/>
                </a:moveTo>
                <a:lnTo>
                  <a:pt x="950633" y="950633"/>
                </a:lnTo>
                <a:lnTo>
                  <a:pt x="0" y="95063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886">
        <p:random/>
      </p:transition>
    </mc:Choice>
    <mc:Fallback>
      <p:transition spd="slow" advTm="4886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8" presetClass="entr" presetSubtype="9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5" grpId="3"/>
      <p:bldP spid="5" grpId="4"/>
      <p:bldP spid="5" grpId="5"/>
      <p:bldP spid="5" grpId="6"/>
      <p:bldP spid="6" grpId="0" animBg="1"/>
      <p:bldP spid="8" grpId="0" animBg="1"/>
      <p:bldP spid="18" grpId="0"/>
      <p:bldP spid="18" grpId="1"/>
      <p:bldP spid="18" grpId="2"/>
      <p:bldP spid="18" grpId="3"/>
      <p:bldP spid="21" grpId="0"/>
      <p:bldP spid="21" grpId="1"/>
      <p:bldP spid="21" grpId="2"/>
      <p:bldP spid="24" grpId="0" animBg="1"/>
      <p:bldP spid="24" grpId="1" animBg="1"/>
      <p:bldP spid="24" grpId="2" animBg="1"/>
      <p:bldP spid="24" grpId="3" animBg="1"/>
      <p:bldP spid="24" grpId="4" animBg="1"/>
      <p:bldP spid="24" grpId="5" animBg="1"/>
      <p:bldP spid="24" grpId="6" animBg="1"/>
      <p:bldP spid="24" grpId="7" animBg="1"/>
      <p:bldP spid="3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26198" y="594360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3340" y="201168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93" name="组合 92"/>
          <p:cNvGrpSpPr/>
          <p:nvPr/>
        </p:nvGrpSpPr>
        <p:grpSpPr>
          <a:xfrm>
            <a:off x="219075" y="2945130"/>
            <a:ext cx="1512570" cy="520065"/>
            <a:chOff x="863153" y="1896625"/>
            <a:chExt cx="2217717" cy="693789"/>
          </a:xfrm>
          <a:solidFill>
            <a:srgbClr val="0070C0"/>
          </a:solidFill>
        </p:grpSpPr>
        <p:sp>
          <p:nvSpPr>
            <p:cNvPr id="94" name="矩形: 圆角 51"/>
            <p:cNvSpPr/>
            <p:nvPr/>
          </p:nvSpPr>
          <p:spPr>
            <a:xfrm>
              <a:off x="863153" y="1896625"/>
              <a:ext cx="2217717" cy="693789"/>
            </a:xfrm>
            <a:prstGeom prst="roundRect">
              <a:avLst>
                <a:gd name="adj" fmla="val 0"/>
              </a:avLst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/>
              <a:endParaRPr lang="en-US" sz="1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926463" y="1936441"/>
              <a:ext cx="2085511" cy="61416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内容分析</a:t>
              </a:r>
              <a:endPara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7559040" y="93345"/>
            <a:ext cx="4382135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159750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3DS MAX标准灯光的设置</a:t>
            </a:r>
            <a:endParaRPr lang="zh-CN" altLang="en-US" sz="2000" b="1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69180" y="5822315"/>
            <a:ext cx="365760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p>
            <a:pPr algn="l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任务内容为组合柜家具模型灯光设置</a:t>
            </a:r>
            <a:endPara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1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9670" y="1240790"/>
            <a:ext cx="5976620" cy="43776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14019">
    <p:pull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2" name="矩形 32"/>
          <p:cNvSpPr>
            <a:spLocks noChangeArrowheads="1"/>
          </p:cNvSpPr>
          <p:nvPr/>
        </p:nvSpPr>
        <p:spPr bwMode="auto">
          <a:xfrm>
            <a:off x="1909445" y="2927985"/>
            <a:ext cx="10280650" cy="143446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62084" tIns="31042" rIns="62084" bIns="31042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anose="02010609030101010101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20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468245" y="3144520"/>
            <a:ext cx="883412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304800"/>
            <a:r>
              <a:rPr sz="2800" b="1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◆ 掌握目标平行光、VR_ 光源创建方法。</a:t>
            </a:r>
            <a:endParaRPr sz="2800" b="1">
              <a:solidFill>
                <a:schemeClr val="accent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304800"/>
            <a:r>
              <a:rPr sz="2800" b="1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◆ 掌握目标平行光、VR_ 光源参数设置方法</a:t>
            </a:r>
            <a:endParaRPr sz="2800" b="1">
              <a:solidFill>
                <a:schemeClr val="accent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7559040" y="93345"/>
            <a:ext cx="4382135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文本框 43"/>
          <p:cNvSpPr txBox="1"/>
          <p:nvPr/>
        </p:nvSpPr>
        <p:spPr>
          <a:xfrm>
            <a:off x="8159750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3DS MAX标准灯光的设置</a:t>
            </a:r>
            <a:endParaRPr lang="zh-CN" altLang="en-US" sz="2000" b="1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222500" y="1125220"/>
            <a:ext cx="968057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步骤1.</a:t>
            </a: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VRay渲染参数设置</a:t>
            </a:r>
            <a:endParaRPr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7559040" y="93345"/>
            <a:ext cx="4382135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159750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3DS MAX标准灯光的设置</a:t>
            </a:r>
            <a:endParaRPr lang="zh-CN" altLang="en-US" sz="2000" b="1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49" descr="3-4-46 Vray高级模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7750" y="1765300"/>
            <a:ext cx="3511550" cy="42964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149"/>
          <p:cNvPicPr>
            <a:picLocks noChangeAspect="1"/>
          </p:cNvPicPr>
          <p:nvPr/>
        </p:nvPicPr>
        <p:blipFill>
          <a:blip r:embed="rId3"/>
          <a:srcRect l="3003" r="3003"/>
          <a:stretch>
            <a:fillRect/>
          </a:stretch>
        </p:blipFill>
        <p:spPr>
          <a:xfrm>
            <a:off x="6657975" y="1744980"/>
            <a:ext cx="2842895" cy="1181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1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7975" y="3626485"/>
            <a:ext cx="2883535" cy="19919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222500" y="1268730"/>
            <a:ext cx="9680575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在【GI间接照明】卷展栏下的【Global illumination（全局照明）】选项下勾选【Enable GI(启用间接照明)】，在【Secondary engine（二次反弹）】选项组列表中选择【Light cache(灯光缓存)】选项。将【V-Ray 发光贴图】卷展栏下的【当前预置】设为【自定义】选项，在【基本参数】选项组中，将【最小采样比】设为 -4，【最大采样比】设为 -4，【半球细分】设为 20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7559040" y="93345"/>
            <a:ext cx="4382135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159750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3DS MAX标准灯光的设置</a:t>
            </a:r>
            <a:endParaRPr lang="zh-CN" altLang="en-US" sz="2000" b="1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54" descr="3-4-49图像采样器（抗锯齿）参数设置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4465" y="3636328"/>
            <a:ext cx="3124835" cy="1971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469" descr="3-4-50V-Ray 间接照明（全局照明）参数设置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0720" y="2974658"/>
            <a:ext cx="3124835" cy="1971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158" descr="3-4-51 灯光缓存参数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0720" y="5183823"/>
            <a:ext cx="3124835" cy="962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296160" y="1268730"/>
            <a:ext cx="968057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切换至【Settings(设置)】选项卡，将系统设置为勾选【Frame stamp(帧标签)】选项组的复选框，以便能看到渲染所需要的时间，取消勾选【Show message log window(显示信息窗)】复选框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7559040" y="93345"/>
            <a:ext cx="4382135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159750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3DS MAX标准灯光的设置</a:t>
            </a:r>
            <a:endParaRPr lang="zh-CN" altLang="en-US" sz="2000" b="1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59" descr="3-4-52　【帧标签】选项组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1975" y="2320608"/>
            <a:ext cx="3220085" cy="40582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701925" y="1838960"/>
            <a:ext cx="4863465" cy="3169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目标平行光（模拟太阳光）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/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使用BOX命令给组合柜创建一个地面和两个墙面。方便观察灯光效果。点击进入创建面板下的Lights灯光面板，在【Standard（标准）】灯光类型中选择【Target Direct（目标平行光）】选项，在顶视图组合柜左下方的位置创建一盏【Target Direct（目标平行光）】用于模拟太阳光，在前视图组合柜的位置调整模拟太阳光的高度及角度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7559040" y="93345"/>
            <a:ext cx="4382135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159750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3DS MAX标准灯光的设置</a:t>
            </a:r>
            <a:endParaRPr lang="zh-CN" altLang="en-US" sz="2000" b="1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-2147482464" name="图片 1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4305" y="1838960"/>
            <a:ext cx="3951605" cy="35045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26198" y="594360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3340" y="201168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93" name="组合 92"/>
          <p:cNvGrpSpPr/>
          <p:nvPr/>
        </p:nvGrpSpPr>
        <p:grpSpPr>
          <a:xfrm>
            <a:off x="219075" y="2945130"/>
            <a:ext cx="1512570" cy="520065"/>
            <a:chOff x="863153" y="1896625"/>
            <a:chExt cx="2217717" cy="693789"/>
          </a:xfrm>
          <a:solidFill>
            <a:srgbClr val="0070C0"/>
          </a:solidFill>
        </p:grpSpPr>
        <p:sp>
          <p:nvSpPr>
            <p:cNvPr id="94" name="矩形: 圆角 51"/>
            <p:cNvSpPr/>
            <p:nvPr/>
          </p:nvSpPr>
          <p:spPr>
            <a:xfrm>
              <a:off x="863153" y="1896625"/>
              <a:ext cx="2217717" cy="693789"/>
            </a:xfrm>
            <a:prstGeom prst="roundRect">
              <a:avLst>
                <a:gd name="adj" fmla="val 0"/>
              </a:avLst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/>
              <a:endParaRPr lang="en-US" sz="1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926463" y="1936441"/>
              <a:ext cx="2085511" cy="61416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内容分析</a:t>
              </a:r>
              <a:endPara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7202170" y="93345"/>
            <a:ext cx="460248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7944485" y="172720"/>
            <a:ext cx="3566160" cy="7004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现代风格组合柜模型的制作</a:t>
            </a:r>
            <a:endParaRPr lang="zh-CN" altLang="en-US" sz="2000" b="1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50535" y="6050280"/>
            <a:ext cx="388620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p>
            <a:pPr algn="l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任务内容为现代风格组合柜模型的制作</a:t>
            </a:r>
            <a:endPara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1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0643" y="1550670"/>
            <a:ext cx="4438650" cy="39738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14019">
    <p:pull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701925" y="1838960"/>
            <a:ext cx="486346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endParaRPr lang="en-US" alt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/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在场景中选中灯光，单击按钮进入【Target Direct（目标平行光）】修改参数面板，在【General Parameters（常规参数）】卷展栏下勾选【Shadow（阴影）】选项组中的【On】复选框，开启灯光的投影。再将阴影类型设置为【VRayShadow】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7559040" y="93345"/>
            <a:ext cx="4382135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159750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3DS MAX标准灯光的设置</a:t>
            </a:r>
            <a:endParaRPr lang="zh-CN" altLang="en-US" sz="2000" b="1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-2147482462" name="图片 161" descr="3-4-54开启 V-Ray 阴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4940" y="2169795"/>
            <a:ext cx="2552700" cy="27457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265680" y="1219835"/>
            <a:ext cx="895540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endParaRPr lang="en-US" alt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/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在【Intensity/Color/Attenuation（强度 / 颜 色 / 衰 减 ）】卷展栏下设置【Multipl（倍增）】为2，【Color（颜色）】为淡黄色（R：250，G：229，B：183）。</a:t>
            </a:r>
            <a:endParaRPr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/>
            <a:endParaRPr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/>
            <a:endParaRPr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/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7559040" y="93345"/>
            <a:ext cx="4382135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159750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3DS MAX标准灯光的设置</a:t>
            </a:r>
            <a:endParaRPr lang="zh-CN" altLang="en-US" sz="2000" b="1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 descr="3-4-57倍增值设置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8280" y="2283460"/>
            <a:ext cx="1571625" cy="2190750"/>
          </a:xfrm>
          <a:prstGeom prst="rect">
            <a:avLst/>
          </a:prstGeom>
        </p:spPr>
      </p:pic>
      <p:pic>
        <p:nvPicPr>
          <p:cNvPr id="5" name="图片 4" descr="3-4-58衰减区设置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9080" y="3126740"/>
            <a:ext cx="3342005" cy="34480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405380" y="4546600"/>
            <a:ext cx="5267325" cy="184658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indent="0"/>
            <a:r>
              <a:rPr lang="zh-CN" sz="2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步骤</a:t>
            </a:r>
            <a:r>
              <a:rPr lang="en-US" altLang="zh-CN" sz="2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4.</a:t>
            </a:r>
            <a:endParaRPr lang="en-US" alt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/>
            <a:r>
              <a:rPr lang="en-US" altLang="zh-CN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在【Directional Parameters（平行光参数）】卷展栏下设置【Hotspot/Beam（聚光区 / 光束）】和【Falloff/Field（衰减区 / 光束）】的范围超过组合柜的宽度，模拟太阳光辐照的效果，</a:t>
            </a:r>
            <a:endParaRPr lang="zh-CN" altLang="en-US" sz="2000" b="1" dirty="0" smtClean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695575" y="1320165"/>
            <a:ext cx="853313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在摄像机视图单击【Rendeing（渲染）】按钮进行渲染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7559040" y="93345"/>
            <a:ext cx="4382135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159750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3DS MAX标准灯光的设置</a:t>
            </a:r>
            <a:endParaRPr lang="zh-CN" altLang="en-US" sz="2000" b="1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 descr="3-4-59 目标平行光模拟太阳光效果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0130" y="2026920"/>
            <a:ext cx="5591810" cy="4193540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604135" y="1154430"/>
            <a:ext cx="9239885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VRay Light辅助灯光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/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在【VRay】灯光类型中选择【VRayLight】类型，在顶视图组合柜玻璃隔板的位置创建一盏VRayLight光源用于模拟局部光照，根据顶、前、左视图玻璃隔板的位置调整VRayLight光源的位置，让光源位于玻璃隔板下方，并关联辅助到各个隔板位置，</a:t>
            </a:r>
            <a:endParaRPr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7559040" y="93345"/>
            <a:ext cx="4382135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159750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3DS MAX标准灯光的设置</a:t>
            </a:r>
            <a:endParaRPr lang="zh-CN" altLang="en-US" sz="2000" b="1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-2147482457" name="图片 175"/>
          <p:cNvPicPr>
            <a:picLocks noChangeAspect="1"/>
          </p:cNvPicPr>
          <p:nvPr/>
        </p:nvPicPr>
        <p:blipFill>
          <a:blip r:embed="rId2"/>
          <a:srcRect l="15169" t="29727" r="11668" b="2771"/>
          <a:stretch>
            <a:fillRect/>
          </a:stretch>
        </p:blipFill>
        <p:spPr>
          <a:xfrm>
            <a:off x="4620895" y="2974975"/>
            <a:ext cx="5020945" cy="30651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695575" y="1298575"/>
            <a:ext cx="914971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 6.</a:t>
            </a: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选择任意一个VRayLight光源进入修改面板，根据渲染效果调整灯光的强度倍增值。最终设置强度为0.5。为了只表现灯光效果而不显示灯光模型，需要勾选【Invisible（不可见）】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7559040" y="93345"/>
            <a:ext cx="4382135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159750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3DS MAX标准灯光的设置</a:t>
            </a:r>
            <a:endParaRPr lang="zh-CN" altLang="en-US" sz="2000" b="1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 descr="3-4-61 VRay Light参数调整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3240" y="2459990"/>
            <a:ext cx="2000250" cy="3989070"/>
          </a:xfrm>
          <a:prstGeom prst="rect">
            <a:avLst/>
          </a:prstGeom>
        </p:spPr>
      </p:pic>
      <p:pic>
        <p:nvPicPr>
          <p:cNvPr id="4" name="图片 3" descr="3-4-62VRay灯光效果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9300" y="2498090"/>
            <a:ext cx="5603240" cy="3950335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77745" y="1498563"/>
            <a:ext cx="4660490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dirty="0" smtClean="0">
                <a:solidFill>
                  <a:schemeClr val="tx1">
                    <a:alpha val="3000"/>
                  </a:schemeClr>
                </a:solidFill>
                <a:latin typeface="Arial Black" panose="020B0A04020102020204" pitchFamily="34" charset="0"/>
              </a:rPr>
              <a:t>05</a:t>
            </a:r>
            <a:endParaRPr lang="zh-CN" altLang="en-US" sz="23900" dirty="0">
              <a:solidFill>
                <a:schemeClr val="tx1">
                  <a:alpha val="3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任意多边形 5"/>
          <p:cNvSpPr/>
          <p:nvPr/>
        </p:nvSpPr>
        <p:spPr>
          <a:xfrm rot="16200000" flipV="1">
            <a:off x="-2489564" y="2408598"/>
            <a:ext cx="6260239" cy="1443042"/>
          </a:xfrm>
          <a:custGeom>
            <a:avLst/>
            <a:gdLst>
              <a:gd name="connsiteX0" fmla="*/ 6260239 w 6260239"/>
              <a:gd name="connsiteY0" fmla="*/ 1443042 h 1443042"/>
              <a:gd name="connsiteX1" fmla="*/ 6260239 w 6260239"/>
              <a:gd name="connsiteY1" fmla="*/ 1370077 h 1443042"/>
              <a:gd name="connsiteX2" fmla="*/ 3239468 w 6260239"/>
              <a:gd name="connsiteY2" fmla="*/ 0 h 1443042"/>
              <a:gd name="connsiteX3" fmla="*/ 0 w 6260239"/>
              <a:gd name="connsiteY3" fmla="*/ 1443042 h 1443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60239" h="1443042">
                <a:moveTo>
                  <a:pt x="6260239" y="1443042"/>
                </a:moveTo>
                <a:lnTo>
                  <a:pt x="6260239" y="1370077"/>
                </a:lnTo>
                <a:lnTo>
                  <a:pt x="3239468" y="0"/>
                </a:lnTo>
                <a:lnTo>
                  <a:pt x="0" y="1443042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rot="16200000" flipV="1">
            <a:off x="-2557704" y="2938221"/>
            <a:ext cx="6396518" cy="1443041"/>
          </a:xfrm>
          <a:custGeom>
            <a:avLst/>
            <a:gdLst>
              <a:gd name="connsiteX0" fmla="*/ 6396518 w 6396518"/>
              <a:gd name="connsiteY0" fmla="*/ 1443041 h 1443041"/>
              <a:gd name="connsiteX1" fmla="*/ 3214875 w 6396518"/>
              <a:gd name="connsiteY1" fmla="*/ 0 h 1443041"/>
              <a:gd name="connsiteX2" fmla="*/ 0 w 6396518"/>
              <a:gd name="connsiteY2" fmla="*/ 1432086 h 1443041"/>
              <a:gd name="connsiteX3" fmla="*/ 0 w 6396518"/>
              <a:gd name="connsiteY3" fmla="*/ 1443041 h 1443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96518" h="1443041">
                <a:moveTo>
                  <a:pt x="6396518" y="1443041"/>
                </a:moveTo>
                <a:lnTo>
                  <a:pt x="3214875" y="0"/>
                </a:lnTo>
                <a:lnTo>
                  <a:pt x="0" y="1432086"/>
                </a:lnTo>
                <a:lnTo>
                  <a:pt x="0" y="1443041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rot="16200000" flipV="1">
            <a:off x="-529500" y="638885"/>
            <a:ext cx="2419074" cy="1103204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3809311" y="3009214"/>
            <a:ext cx="102235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3A3A3A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05</a:t>
            </a:r>
            <a:endParaRPr lang="zh-CN" altLang="en-US" sz="6000" dirty="0">
              <a:solidFill>
                <a:srgbClr val="3A3A3A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812681" y="3017706"/>
            <a:ext cx="608584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l"/>
            <a:r>
              <a:rPr lang="zh-CN" altLang="en-US" sz="4400" b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3DS MAX渲染设置与输出</a:t>
            </a:r>
            <a:endParaRPr lang="zh-CN" altLang="en-US" sz="4400" b="1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4702132" y="2797432"/>
            <a:ext cx="0" cy="1425775"/>
          </a:xfrm>
          <a:prstGeom prst="line">
            <a:avLst/>
          </a:prstGeom>
          <a:ln>
            <a:solidFill>
              <a:srgbClr val="3A3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圆角矩形 23"/>
          <p:cNvSpPr/>
          <p:nvPr/>
        </p:nvSpPr>
        <p:spPr>
          <a:xfrm>
            <a:off x="7134106" y="4024395"/>
            <a:ext cx="1730273" cy="271612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2700000">
            <a:off x="11716683" y="3016282"/>
            <a:ext cx="950633" cy="950633"/>
          </a:xfrm>
          <a:custGeom>
            <a:avLst/>
            <a:gdLst>
              <a:gd name="connsiteX0" fmla="*/ 0 w 950633"/>
              <a:gd name="connsiteY0" fmla="*/ 0 h 950633"/>
              <a:gd name="connsiteX1" fmla="*/ 950633 w 950633"/>
              <a:gd name="connsiteY1" fmla="*/ 950633 h 950633"/>
              <a:gd name="connsiteX2" fmla="*/ 0 w 950633"/>
              <a:gd name="connsiteY2" fmla="*/ 950633 h 950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0633" h="950633">
                <a:moveTo>
                  <a:pt x="0" y="0"/>
                </a:moveTo>
                <a:lnTo>
                  <a:pt x="950633" y="950633"/>
                </a:lnTo>
                <a:lnTo>
                  <a:pt x="0" y="95063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886">
        <p:random/>
      </p:transition>
    </mc:Choice>
    <mc:Fallback>
      <p:transition spd="slow" advTm="4886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8" presetClass="entr" presetSubtype="9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5" grpId="3"/>
      <p:bldP spid="5" grpId="4"/>
      <p:bldP spid="5" grpId="5"/>
      <p:bldP spid="5" grpId="6"/>
      <p:bldP spid="6" grpId="0" bldLvl="0" animBg="1"/>
      <p:bldP spid="8" grpId="0" bldLvl="0" animBg="1"/>
      <p:bldP spid="18" grpId="0"/>
      <p:bldP spid="18" grpId="1"/>
      <p:bldP spid="18" grpId="2"/>
      <p:bldP spid="18" grpId="3"/>
      <p:bldP spid="21" grpId="0"/>
      <p:bldP spid="21" grpId="1"/>
      <p:bldP spid="21" grpId="2"/>
      <p:bldP spid="24" grpId="0" animBg="1"/>
      <p:bldP spid="24" grpId="1" animBg="1"/>
      <p:bldP spid="24" grpId="2" animBg="1"/>
      <p:bldP spid="24" grpId="3" animBg="1"/>
      <p:bldP spid="24" grpId="4" animBg="1"/>
      <p:bldP spid="24" grpId="5" animBg="1"/>
      <p:bldP spid="24" grpId="6" animBg="1"/>
      <p:bldP spid="24" grpId="7" bldLvl="0" animBg="1"/>
      <p:bldP spid="33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26198" y="594360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3340" y="201168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93" name="组合 92"/>
          <p:cNvGrpSpPr/>
          <p:nvPr/>
        </p:nvGrpSpPr>
        <p:grpSpPr>
          <a:xfrm>
            <a:off x="219075" y="2945130"/>
            <a:ext cx="1512570" cy="520065"/>
            <a:chOff x="863153" y="1896625"/>
            <a:chExt cx="2217717" cy="693789"/>
          </a:xfrm>
          <a:solidFill>
            <a:srgbClr val="0070C0"/>
          </a:solidFill>
        </p:grpSpPr>
        <p:sp>
          <p:nvSpPr>
            <p:cNvPr id="94" name="矩形: 圆角 51"/>
            <p:cNvSpPr/>
            <p:nvPr/>
          </p:nvSpPr>
          <p:spPr>
            <a:xfrm>
              <a:off x="863153" y="1896625"/>
              <a:ext cx="2217717" cy="693789"/>
            </a:xfrm>
            <a:prstGeom prst="roundRect">
              <a:avLst>
                <a:gd name="adj" fmla="val 0"/>
              </a:avLst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/>
              <a:endParaRPr lang="en-US" sz="1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926463" y="1936441"/>
              <a:ext cx="2085511" cy="61416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内容分析</a:t>
              </a:r>
              <a:endPara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7971790" y="93345"/>
            <a:ext cx="3969385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37501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3DS MAX渲染设置与输出</a:t>
            </a:r>
            <a:endParaRPr lang="zh-CN" altLang="en-US" sz="2000" b="1" baseline="-3000" dirty="0" smtClean="0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61230" y="5528945"/>
            <a:ext cx="4147185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p>
            <a:pPr algn="l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任务内容为V-Ray 渲染输出参数的设置。</a:t>
            </a:r>
            <a:endPara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-2147482313" name="图片 -21474823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955" y="1297940"/>
            <a:ext cx="5420360" cy="39585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14019">
    <p:pull dir="r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2" name="矩形 32"/>
          <p:cNvSpPr>
            <a:spLocks noChangeArrowheads="1"/>
          </p:cNvSpPr>
          <p:nvPr/>
        </p:nvSpPr>
        <p:spPr bwMode="auto">
          <a:xfrm>
            <a:off x="1909445" y="3143250"/>
            <a:ext cx="10280650" cy="1527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62084" tIns="31042" rIns="62084" bIns="31042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anose="02010609030101010101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20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440305" y="3409315"/>
            <a:ext cx="883412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304800"/>
            <a:r>
              <a:rPr sz="2800" b="1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◆掌握 V-Ray 渲染输出参数的设置。</a:t>
            </a:r>
            <a:endParaRPr sz="2800" b="1">
              <a:solidFill>
                <a:schemeClr val="accent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304800"/>
            <a:r>
              <a:rPr sz="2800" b="1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◆掌握 V-Ray 渲染常用参数的使用方法。</a:t>
            </a:r>
            <a:endParaRPr sz="2800" b="1">
              <a:solidFill>
                <a:schemeClr val="accent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7971790" y="93345"/>
            <a:ext cx="3969385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文本框 43"/>
          <p:cNvSpPr txBox="1"/>
          <p:nvPr/>
        </p:nvSpPr>
        <p:spPr>
          <a:xfrm>
            <a:off x="837501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3DS MAX渲染设置与输出</a:t>
            </a:r>
            <a:endParaRPr lang="zh-CN" altLang="en-US" sz="2000" b="1" baseline="-3000" dirty="0" smtClean="0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222500" y="1125220"/>
            <a:ext cx="968057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步骤1.</a:t>
            </a: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按 F10 键，打开【Render Setup（渲染设置）】窗口，选择【Common（公用）】选项卡，在【Common Parameters（公用参数）】卷展栏下设置【Width】和【Height】的尺寸为 3000mm×2250mm。</a:t>
            </a:r>
            <a:endParaRPr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7971790" y="93345"/>
            <a:ext cx="3969385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37501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3DS MAX渲染设置与输出</a:t>
            </a:r>
            <a:endParaRPr lang="zh-CN" altLang="en-US" sz="2000" b="1" baseline="-3000" dirty="0" smtClean="0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22500" y="2498090"/>
            <a:ext cx="585025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在【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V-Ray 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全局开关】卷展栏中，进入【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Advanced(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高级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】模式，勾选【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Displacement(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置换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】【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Reflection/refrction(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反射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折射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】【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Glossy effects(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光泽效果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】复选框，将【最大透明级别】设为 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50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en-US" sz="2000"/>
          </a:p>
        </p:txBody>
      </p:sp>
      <p:pic>
        <p:nvPicPr>
          <p:cNvPr id="-2147482453" name="图片 178" descr="3-4-64 V-Ray 全局开关参数设置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5630" y="2026603"/>
            <a:ext cx="3239135" cy="38868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222500" y="1125220"/>
            <a:ext cx="968057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在【V-Ray 图像采样器（抗锯齿）】卷展栏中设置图像采样器类型为【Adaptive(自适应细分)】类型，设置【Filter（过滤器）】为【Mitchell-Netravali】模式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 descr="3-4-65 V-Ray 图像采样器参数设置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8025" y="2467610"/>
            <a:ext cx="4721860" cy="2880995"/>
          </a:xfrm>
          <a:prstGeom prst="rect">
            <a:avLst/>
          </a:prstGeom>
        </p:spPr>
      </p:pic>
      <p:sp>
        <p:nvSpPr>
          <p:cNvPr id="9" name="任意多边形 8"/>
          <p:cNvSpPr/>
          <p:nvPr/>
        </p:nvSpPr>
        <p:spPr>
          <a:xfrm>
            <a:off x="7971790" y="93345"/>
            <a:ext cx="3969385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37501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3DS MAX渲染设置与输出</a:t>
            </a:r>
            <a:endParaRPr lang="zh-CN" altLang="en-US" sz="2000" b="1" baseline="-3000" dirty="0" smtClean="0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70225"/>
            <a:chOff x="-2090" y="3192"/>
            <a:chExt cx="8996" cy="4835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2" name="矩形 32"/>
          <p:cNvSpPr>
            <a:spLocks noChangeArrowheads="1"/>
          </p:cNvSpPr>
          <p:nvPr/>
        </p:nvSpPr>
        <p:spPr bwMode="auto">
          <a:xfrm>
            <a:off x="1909445" y="2999740"/>
            <a:ext cx="10280650" cy="167195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62084" tIns="31042" rIns="62084" bIns="31042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anose="02010609030101010101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20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54730" y="3144520"/>
            <a:ext cx="768604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304800" algn="l"/>
            <a:r>
              <a:rPr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◆ 掌握3ds Max家具模型制作的方法；</a:t>
            </a:r>
            <a:endParaRPr sz="2800" b="1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304800" algn="l"/>
            <a:r>
              <a:rPr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◆ 掌握二维图形创建和修改的方法；</a:t>
            </a:r>
            <a:endParaRPr sz="2800" b="1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304800" algn="l"/>
            <a:r>
              <a:rPr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◆ 掌握可编辑多边形的修改方法；</a:t>
            </a:r>
            <a:endParaRPr sz="2800" b="1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310958" y="613410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7202170" y="93345"/>
            <a:ext cx="460248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文本框 43"/>
          <p:cNvSpPr txBox="1"/>
          <p:nvPr/>
        </p:nvSpPr>
        <p:spPr>
          <a:xfrm>
            <a:off x="7944485" y="172720"/>
            <a:ext cx="3566160" cy="7004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现代风格组合柜模型的制作</a:t>
            </a:r>
            <a:endParaRPr lang="zh-CN" altLang="en-US" sz="2000" b="1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10261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600960" y="1769745"/>
            <a:ext cx="518350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在【V-Ray 发光贴图】卷展栏中，将【Current preset(当前预置)】设为【High(高)】，【Subdivs(半球细分)】设为 50，勾选【show calc.phase (显示计算过程)】,如图 3-4-66所示,将灯光缓存的细分值设置为1000,勾选【show calc.phase (显示计算过程)】和【显示直接照明】选项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7971790" y="93345"/>
            <a:ext cx="3969385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37501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3DS MAX渲染设置与输出</a:t>
            </a:r>
            <a:endParaRPr lang="zh-CN" altLang="en-US" sz="2000" b="1" baseline="-3000" dirty="0" smtClean="0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4" name="图片 3" descr="3-4-66 V-Ray 发光贴图参数设置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3395" y="1610995"/>
            <a:ext cx="3162935" cy="2562860"/>
          </a:xfrm>
          <a:prstGeom prst="rect">
            <a:avLst/>
          </a:prstGeom>
        </p:spPr>
      </p:pic>
      <p:pic>
        <p:nvPicPr>
          <p:cNvPr id="5" name="图片 4" descr="3-4-67 V-Ray 灯光缓存参数设置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3395" y="4446905"/>
            <a:ext cx="3143885" cy="923925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222500" y="1125220"/>
            <a:ext cx="968057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.单击【Rendeing（渲染）】按钮，进行渲染，渲染结束后保存成 TIF 格式</a:t>
            </a:r>
            <a:endParaRPr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7971790" y="93345"/>
            <a:ext cx="3969385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37501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3DS MAX渲染设置与输出</a:t>
            </a:r>
            <a:endParaRPr lang="zh-CN" altLang="en-US" sz="2000" b="1" baseline="-3000" dirty="0" smtClean="0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2" name="图片 1" descr="3-4-68 渲染效果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5755" y="1814195"/>
            <a:ext cx="5854065" cy="4390390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172335" y="1301750"/>
            <a:ext cx="952563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在3ds Max中点击菜单栏左侧的3ds Max 图标下拉列表，选择【Import(导入)】，导入整理好的组合柜平面图文件，在弹出的窗口中选择【layers（图层）】→【Select from list（从列表中选择）】，此时只选择组合柜1前视图进行导入。</a:t>
            </a:r>
            <a:endParaRPr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 descr="3-4-7导入CAD文件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0765" y="2467610"/>
            <a:ext cx="3942715" cy="3028315"/>
          </a:xfrm>
          <a:prstGeom prst="rect">
            <a:avLst/>
          </a:prstGeom>
        </p:spPr>
      </p:pic>
      <p:pic>
        <p:nvPicPr>
          <p:cNvPr id="3" name="图片 2" descr="3-4-8 选择图层导入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7075" y="2588260"/>
            <a:ext cx="3399790" cy="2352675"/>
          </a:xfrm>
          <a:prstGeom prst="rect">
            <a:avLst/>
          </a:prstGeom>
        </p:spPr>
      </p:pic>
      <p:sp>
        <p:nvSpPr>
          <p:cNvPr id="9" name="任意多边形 8"/>
          <p:cNvSpPr/>
          <p:nvPr/>
        </p:nvSpPr>
        <p:spPr>
          <a:xfrm>
            <a:off x="7202170" y="93345"/>
            <a:ext cx="460248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7944485" y="172720"/>
            <a:ext cx="3566160" cy="7004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现代风格组合柜模型的制作</a:t>
            </a:r>
            <a:endParaRPr lang="zh-CN" altLang="en-US" sz="2000" b="1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496820" y="1336675"/>
            <a:ext cx="91293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选中导入的组合柜CAD图，在前视图中右键旋转命令按钮，在弹出的窗口中X轴上输入90，旋转图形。</a:t>
            </a:r>
            <a:endParaRPr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7202170" y="93345"/>
            <a:ext cx="460248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7944485" y="172720"/>
            <a:ext cx="3566160" cy="7004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现代风格组合柜模型的制作</a:t>
            </a:r>
            <a:endParaRPr lang="zh-CN" altLang="en-US" sz="2000" b="1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图片 1" descr="3-4-9 旋转组合柜前视平面图到前视图的位置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0175" y="2200275"/>
            <a:ext cx="6360795" cy="3738245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492375" y="1775460"/>
            <a:ext cx="428434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点击右键，选择【Freeze Selection（冻结选中）】命令，将组合柜前视图图形文件冻结。点击创建面板下的【Box（盒子）】命令，使用捕捉工具捕捉绘制组合柜1的左侧第一个柜子。厚度参考CAD顶视图和左视图，数值为200mm。</a:t>
            </a: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7202170" y="93345"/>
            <a:ext cx="460248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7944485" y="172720"/>
            <a:ext cx="3566160" cy="7004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现代风格组合柜模型的制作</a:t>
            </a:r>
            <a:endParaRPr lang="zh-CN" altLang="en-US" sz="2000" b="1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图片 1" descr="3-4-10捕捉绘制组合柜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9760" y="1429385"/>
            <a:ext cx="4733290" cy="4380865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279650" y="1154430"/>
            <a:ext cx="9525000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选中Box右键【convert to(转换为)】→【Convert to Editable poly (转换为可编辑多边形)】，进入面层级，选中柜子门方向的面，点击Edit polygons编辑多边形卷展栏里的【Inset（插入）】旁的小方块，在弹出的对话框中输入15。作为柜体侧面的厚度，点击【Extrude(挤出)】命令旁的小方块，在弹出的对话框中输入-185,则柜子主体部分制作完成。</a:t>
            </a: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7202170" y="93345"/>
            <a:ext cx="460248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7944485" y="172720"/>
            <a:ext cx="3566160" cy="7004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现代风格组合柜模型的制作</a:t>
            </a:r>
            <a:endParaRPr lang="zh-CN" altLang="en-US" sz="2000" b="1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图片 1" descr="3-4-11插入面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5700" y="2784475"/>
            <a:ext cx="3547745" cy="3921125"/>
          </a:xfrm>
          <a:prstGeom prst="rect">
            <a:avLst/>
          </a:prstGeom>
        </p:spPr>
      </p:pic>
      <p:pic>
        <p:nvPicPr>
          <p:cNvPr id="3" name="图片 2" descr="3-4-12 向内挤出制作柜体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2170" y="2795905"/>
            <a:ext cx="3881755" cy="3909695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自定义 22">
      <a:dk1>
        <a:sysClr val="windowText" lastClr="000000"/>
      </a:dk1>
      <a:lt1>
        <a:sysClr val="window" lastClr="FFFFFF"/>
      </a:lt1>
      <a:dk2>
        <a:srgbClr val="7F7F7F"/>
      </a:dk2>
      <a:lt2>
        <a:srgbClr val="7F7F7F"/>
      </a:lt2>
      <a:accent1>
        <a:srgbClr val="0070C0"/>
      </a:accent1>
      <a:accent2>
        <a:srgbClr val="00B0F0"/>
      </a:accent2>
      <a:accent3>
        <a:srgbClr val="0070C0"/>
      </a:accent3>
      <a:accent4>
        <a:srgbClr val="00B0F0"/>
      </a:accent4>
      <a:accent5>
        <a:srgbClr val="0070C0"/>
      </a:accent5>
      <a:accent6>
        <a:srgbClr val="00B0F0"/>
      </a:accent6>
      <a:hlink>
        <a:srgbClr val="FFFFFF"/>
      </a:hlink>
      <a:folHlink>
        <a:srgbClr val="FFFFFF"/>
      </a:folHlink>
    </a:clrScheme>
    <a:fontScheme name="自定义 1">
      <a:majorFont>
        <a:latin typeface="Calibri"/>
        <a:ea typeface="微软雅黑"/>
        <a:cs typeface="Arial"/>
      </a:majorFont>
      <a:minorFont>
        <a:latin typeface="Calibri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8893</Words>
  <Application>WPS 演示</Application>
  <PresentationFormat>自定义</PresentationFormat>
  <Paragraphs>762</Paragraphs>
  <Slides>51</Slides>
  <Notes>37</Notes>
  <HiddenSlides>0</HiddenSlides>
  <MMClips>47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64" baseType="lpstr">
      <vt:lpstr>Arial</vt:lpstr>
      <vt:lpstr>宋体</vt:lpstr>
      <vt:lpstr>Wingdings</vt:lpstr>
      <vt:lpstr>Calibri</vt:lpstr>
      <vt:lpstr>微软雅黑</vt:lpstr>
      <vt:lpstr>Arial Black</vt:lpstr>
      <vt:lpstr>Yu Gothic UI Light</vt:lpstr>
      <vt:lpstr>仿宋_GB2312</vt:lpstr>
      <vt:lpstr>Arial Unicode MS</vt:lpstr>
      <vt:lpstr>黑体</vt:lpstr>
      <vt:lpstr>Kozuka Gothic Pro R</vt:lpstr>
      <vt:lpstr>仿宋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苏州珀菲科特网络科技有限公司</Company>
  <LinksUpToDate>false</LinksUpToDate>
  <SharedDoc>false</SharedDoc>
  <HyperlinksChanged>false</HyperlinksChanged>
  <AppVersion>14.0000</AppVersion>
  <Manager>www.515ppt.com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www.515ppt.com</dc:title>
  <dc:creator>www.515ppt.com</dc:creator>
  <cp:keywords>更多精品文档，请访问www.515ppt.com</cp:keywords>
  <dc:description>更多精品文档，请访问www.515ppt.com</dc:description>
  <dc:subject>www.515ppt.com</dc:subject>
  <cp:category>www.515ppt.com</cp:category>
  <cp:lastModifiedBy>chenshuhui</cp:lastModifiedBy>
  <cp:revision>216</cp:revision>
  <dcterms:created xsi:type="dcterms:W3CDTF">2015-04-24T01:01:00Z</dcterms:created>
  <dcterms:modified xsi:type="dcterms:W3CDTF">2018-08-13T08:15:45Z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2052-10.1.0.7245</vt:lpwstr>
  </property>
</Properties>
</file>